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83"/>
  </p:notesMasterIdLst>
  <p:handoutMasterIdLst>
    <p:handoutMasterId r:id="rId84"/>
  </p:handoutMasterIdLst>
  <p:sldIdLst>
    <p:sldId id="596" r:id="rId2"/>
    <p:sldId id="1176" r:id="rId3"/>
    <p:sldId id="1177" r:id="rId4"/>
    <p:sldId id="1178" r:id="rId5"/>
    <p:sldId id="1179" r:id="rId6"/>
    <p:sldId id="1180" r:id="rId7"/>
    <p:sldId id="1181" r:id="rId8"/>
    <p:sldId id="1182" r:id="rId9"/>
    <p:sldId id="1183" r:id="rId10"/>
    <p:sldId id="1184" r:id="rId11"/>
    <p:sldId id="1185" r:id="rId12"/>
    <p:sldId id="1186" r:id="rId13"/>
    <p:sldId id="1187" r:id="rId14"/>
    <p:sldId id="1188" r:id="rId15"/>
    <p:sldId id="1189" r:id="rId16"/>
    <p:sldId id="1190" r:id="rId17"/>
    <p:sldId id="1191" r:id="rId18"/>
    <p:sldId id="1192" r:id="rId19"/>
    <p:sldId id="1193" r:id="rId20"/>
    <p:sldId id="1194" r:id="rId21"/>
    <p:sldId id="1195" r:id="rId22"/>
    <p:sldId id="1196" r:id="rId23"/>
    <p:sldId id="1197" r:id="rId24"/>
    <p:sldId id="1198" r:id="rId25"/>
    <p:sldId id="1199" r:id="rId26"/>
    <p:sldId id="1200" r:id="rId27"/>
    <p:sldId id="1201" r:id="rId28"/>
    <p:sldId id="1202" r:id="rId29"/>
    <p:sldId id="1203" r:id="rId30"/>
    <p:sldId id="1204" r:id="rId31"/>
    <p:sldId id="1205" r:id="rId32"/>
    <p:sldId id="1206" r:id="rId33"/>
    <p:sldId id="1207" r:id="rId34"/>
    <p:sldId id="1208" r:id="rId35"/>
    <p:sldId id="1209" r:id="rId36"/>
    <p:sldId id="1210" r:id="rId37"/>
    <p:sldId id="1211" r:id="rId38"/>
    <p:sldId id="1212" r:id="rId39"/>
    <p:sldId id="1213" r:id="rId40"/>
    <p:sldId id="1214" r:id="rId41"/>
    <p:sldId id="1215" r:id="rId42"/>
    <p:sldId id="597" r:id="rId43"/>
    <p:sldId id="1031" r:id="rId44"/>
    <p:sldId id="1152" r:id="rId45"/>
    <p:sldId id="1153" r:id="rId46"/>
    <p:sldId id="1154" r:id="rId47"/>
    <p:sldId id="1155" r:id="rId48"/>
    <p:sldId id="1156" r:id="rId49"/>
    <p:sldId id="1157" r:id="rId50"/>
    <p:sldId id="1158" r:id="rId51"/>
    <p:sldId id="1160" r:id="rId52"/>
    <p:sldId id="1161" r:id="rId53"/>
    <p:sldId id="1162" r:id="rId54"/>
    <p:sldId id="1163" r:id="rId55"/>
    <p:sldId id="1164" r:id="rId56"/>
    <p:sldId id="1165" r:id="rId57"/>
    <p:sldId id="1166" r:id="rId58"/>
    <p:sldId id="1167" r:id="rId59"/>
    <p:sldId id="1168" r:id="rId60"/>
    <p:sldId id="1169" r:id="rId61"/>
    <p:sldId id="1170" r:id="rId62"/>
    <p:sldId id="1171" r:id="rId63"/>
    <p:sldId id="1172" r:id="rId64"/>
    <p:sldId id="1173" r:id="rId65"/>
    <p:sldId id="1174" r:id="rId66"/>
    <p:sldId id="1175" r:id="rId67"/>
    <p:sldId id="1216" r:id="rId68"/>
    <p:sldId id="1217" r:id="rId69"/>
    <p:sldId id="1218" r:id="rId70"/>
    <p:sldId id="1219" r:id="rId71"/>
    <p:sldId id="1220" r:id="rId72"/>
    <p:sldId id="1221" r:id="rId73"/>
    <p:sldId id="1222" r:id="rId74"/>
    <p:sldId id="1223" r:id="rId75"/>
    <p:sldId id="1224" r:id="rId76"/>
    <p:sldId id="1225" r:id="rId77"/>
    <p:sldId id="1226" r:id="rId78"/>
    <p:sldId id="1227" r:id="rId79"/>
    <p:sldId id="1228" r:id="rId80"/>
    <p:sldId id="1229" r:id="rId81"/>
    <p:sldId id="1150" r:id="rId82"/>
  </p:sldIdLst>
  <p:sldSz cx="9144000" cy="5143500" type="screen16x9"/>
  <p:notesSz cx="6773863" cy="9659938"/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285479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570957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856436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141914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1427393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1712871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1998350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2283829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2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9900"/>
    <a:srgbClr val="FF9900"/>
    <a:srgbClr val="CC3300"/>
    <a:srgbClr val="CC00CC"/>
    <a:srgbClr val="003300"/>
    <a:srgbClr val="3333FF"/>
    <a:srgbClr val="FFCCFF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76" autoAdjust="0"/>
    <p:restoredTop sz="79658" autoAdjust="0"/>
  </p:normalViewPr>
  <p:slideViewPr>
    <p:cSldViewPr>
      <p:cViewPr varScale="1">
        <p:scale>
          <a:sx n="83" d="100"/>
          <a:sy n="83" d="100"/>
        </p:scale>
        <p:origin x="216" y="45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18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42" y="-96"/>
      </p:cViewPr>
      <p:guideLst>
        <p:guide orient="horz" pos="3042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5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587875"/>
            <a:ext cx="4967287" cy="4348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7510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863" y="725488"/>
            <a:ext cx="6434137" cy="361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013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285479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570957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856436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141914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1427393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712871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998350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283829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Def</a:t>
            </a:r>
            <a:r>
              <a:rPr lang="en-US" altLang="zh-CN" dirty="0"/>
              <a:t> </a:t>
            </a:r>
            <a:r>
              <a:rPr lang="en-US" altLang="zh-CN" dirty="0" err="1"/>
              <a:t>func</a:t>
            </a:r>
            <a:r>
              <a:rPr lang="en-US" altLang="zh-CN" dirty="0"/>
              <a:t>(x1,y1,z1,x2,y2,z2):</a:t>
            </a:r>
          </a:p>
          <a:p>
            <a:r>
              <a:rPr lang="en-US" altLang="zh-CN" dirty="0"/>
              <a:t>    return</a:t>
            </a:r>
          </a:p>
          <a:p>
            <a:endParaRPr lang="en-US" altLang="zh-CN" dirty="0"/>
          </a:p>
          <a:p>
            <a:r>
              <a:rPr lang="en-US" altLang="zh-CN" dirty="0"/>
              <a:t>Result=</a:t>
            </a:r>
            <a:r>
              <a:rPr lang="en-US" altLang="zh-CN" dirty="0" err="1"/>
              <a:t>func</a:t>
            </a:r>
            <a:r>
              <a:rPr lang="en-US" altLang="zh-CN" dirty="0"/>
              <a:t>(1,2,3,4,5,6)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166640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709745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7892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953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037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25176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14324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0298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48380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40727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630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一个程序中的变量包括两类：全局变量和局部变量。</a:t>
            </a:r>
          </a:p>
          <a:p>
            <a:r>
              <a:rPr lang="zh-CN" altLang="en-US" dirty="0"/>
              <a:t>全局变量指在函数之外定义的变量，一般没有缩进，在程序执行全过程有效。</a:t>
            </a:r>
          </a:p>
          <a:p>
            <a:r>
              <a:rPr lang="zh-CN" altLang="en-US" dirty="0"/>
              <a:t>局部变量指在函数内部使用的变量，仅在函数内部有效，当函数退出时变量将不存在。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3109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4477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04838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2033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76831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75580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113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01712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932178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43216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0046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36592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60926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496026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36424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983593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33986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260713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14335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83659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01593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0989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17946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17170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7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11956"/>
            <a:ext cx="6372225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9" descr="Light horizontal"/>
          <p:cNvSpPr>
            <a:spLocks noChangeArrowheads="1"/>
          </p:cNvSpPr>
          <p:nvPr/>
        </p:nvSpPr>
        <p:spPr bwMode="gray">
          <a:xfrm>
            <a:off x="9526" y="7146"/>
            <a:ext cx="1473200" cy="5136356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invGray">
          <a:xfrm>
            <a:off x="2" y="3200402"/>
            <a:ext cx="9153525" cy="8274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ltGray">
          <a:xfrm>
            <a:off x="1473201" y="3829050"/>
            <a:ext cx="7137400" cy="40005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3143252"/>
            <a:ext cx="7239000" cy="759619"/>
          </a:xfrm>
        </p:spPr>
        <p:txBody>
          <a:bodyPr/>
          <a:lstStyle>
            <a:lvl1pPr algn="l">
              <a:defRPr sz="3300" b="1"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3886200"/>
            <a:ext cx="7086600" cy="28575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857752"/>
            <a:ext cx="2895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fld id="{5487D431-18E7-4504-9CA3-7A8406701E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690298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5F21E-5FE6-4FB1-868C-C8EDB34D830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4976287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A7A53-8BC2-405E-9D30-836DFB28533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69921992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990A-D52E-426C-908F-A662160ACCF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405843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51435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2" y="0"/>
            <a:ext cx="9153525" cy="514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425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16696"/>
            <a:ext cx="7670800" cy="48339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07244"/>
            <a:ext cx="8229600" cy="393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557213" lvl="1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zh-CN" altLang="en-US" dirty="0"/>
              <a:t>第二级</a:t>
            </a:r>
          </a:p>
          <a:p>
            <a:pPr marL="857250" lvl="2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</a:pPr>
            <a:r>
              <a:rPr lang="zh-CN" altLang="en-US" dirty="0"/>
              <a:t>第三级</a:t>
            </a:r>
          </a:p>
          <a:p>
            <a:pPr marL="1200150" lvl="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00602"/>
            <a:ext cx="2895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宋体" panose="02010600030101010101" pitchFamily="2" charset="-122"/>
              </a:defRPr>
            </a:lvl1pPr>
          </a:lstStyle>
          <a:p>
            <a:fld id="{C6AB6183-1F23-4D52-AA19-BCDBDA33054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239316"/>
            <a:ext cx="7391400" cy="42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196454"/>
            <a:ext cx="990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chemeClr val="bg1"/>
                </a:solidFill>
                <a:ea typeface="宋体" panose="02010600030101010101" pitchFamily="2" charset="-122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92332" y="-255190"/>
            <a:ext cx="204788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871C13-38BE-41B8-9F34-F89E47C316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0961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2" r:id="rId3"/>
    <p:sldLayoutId id="2147483803" r:id="rId4"/>
  </p:sldLayoutIdLst>
  <p:transition spd="slow">
    <p:wipe dir="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2700" b="1" kern="1200" dirty="0" smtClean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lang="zh-CN" altLang="en-US" sz="2400" b="1" kern="1200" dirty="0" smtClean="0">
          <a:solidFill>
            <a:srgbClr val="66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lang="zh-CN" altLang="en-US" sz="21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lang="zh-CN" altLang="en-US" sz="18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仿宋" panose="02010609060101010101" pitchFamily="49" charset="-122"/>
          <a:ea typeface="仿宋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4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玩转大数据</a:t>
            </a:r>
            <a:endParaRPr lang="zh-CN" altLang="en-US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67894"/>
            <a:ext cx="7086600" cy="360040"/>
          </a:xfrm>
          <a:effectLst>
            <a:reflection blurRad="25400" stA="41000" endPos="72000" dir="5400000" sy="-100000" algn="bl" rotWithShape="0"/>
          </a:effectLst>
        </p:spPr>
        <p:txBody>
          <a:bodyPr/>
          <a:lstStyle/>
          <a:p>
            <a:pPr algn="r"/>
            <a:r>
              <a:rPr lang="zh-CN" altLang="en-US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计算机基础教育研究所</a:t>
            </a:r>
            <a:r>
              <a:rPr lang="en-US" altLang="zh-CN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--2018.3</a:t>
            </a:r>
            <a:endParaRPr lang="zh-CN" altLang="en-US" dirty="0">
              <a:solidFill>
                <a:srgbClr val="FF99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44324" y="44625"/>
            <a:ext cx="2664183" cy="6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6041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4D1E98-7581-49A3-B777-757FAAE930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1" y="1316255"/>
            <a:ext cx="505090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函数可以没有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return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，此时函数并不返回值，如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happy()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函数。函数也可以用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返回多个值，多个值以元组类型保存。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18C0351-E0E7-4967-87F2-E635E99B715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580112" y="928886"/>
          <a:ext cx="3230016" cy="1066800"/>
        </p:xfrm>
        <a:graphic>
          <a:graphicData uri="http://schemas.openxmlformats.org/drawingml/2006/table">
            <a:tbl>
              <a:tblPr firstRow="1" firstCol="1" bandRow="1"/>
              <a:tblGrid>
                <a:gridCol w="32300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328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(a, b):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return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b,a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("knock~", 2)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&gt;&gt;&gt;print(s, type(s))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(2, 'knock~') &lt;class 'tuple'&gt;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6" marR="5143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1072D440-2F60-4B13-B87B-0BB4D30F987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607" y="2188514"/>
          <a:ext cx="7295846" cy="2133600"/>
        </p:xfrm>
        <a:graphic>
          <a:graphicData uri="http://schemas.openxmlformats.org/drawingml/2006/table">
            <a:tbl>
              <a:tblPr/>
              <a:tblGrid>
                <a:gridCol w="7295846">
                  <a:extLst>
                    <a:ext uri="{9D8B030D-6E8A-4147-A177-3AD203B41FA5}">
                      <a16:colId xmlns:a16="http://schemas.microsoft.com/office/drawing/2014/main" val="3465324128"/>
                    </a:ext>
                  </a:extLst>
                </a:gridCol>
              </a:tblGrid>
              <a:tr h="190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&gt;&gt;&gt;n = 1    #n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c = a * b     #c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是局部变量，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和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作为函数参数也是局部变量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c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&gt;&gt;&gt;print(c)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Traceback (most recent call last):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File "&lt;pyshell#6&gt;", line 1, in &lt;module&gt;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print(c)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NameError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name 'c' is not defined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79845613"/>
                  </a:ext>
                </a:extLst>
              </a:tr>
            </a:tbl>
          </a:graphicData>
        </a:graphic>
      </p:graphicFrame>
      <p:sp>
        <p:nvSpPr>
          <p:cNvPr id="7" name="矩形 2">
            <a:extLst>
              <a:ext uri="{FF2B5EF4-FFF2-40B4-BE49-F238E27FC236}">
                <a16:creationId xmlns:a16="http://schemas.microsoft.com/office/drawing/2014/main" id="{F1657698-5112-4A9B-92A6-D2DAB0B2BE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979" y="4371950"/>
            <a:ext cx="822310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这个例子说明，当函数执行完退出后，其内部变量将被释放。如果函数内部使用了全局变量呢？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36178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AB06B9E-059A-4900-8C52-FF67AD346B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99592" y="1602554"/>
          <a:ext cx="7632848" cy="1706880"/>
        </p:xfrm>
        <a:graphic>
          <a:graphicData uri="http://schemas.openxmlformats.org/drawingml/2006/table">
            <a:tbl>
              <a:tblPr/>
              <a:tblGrid>
                <a:gridCol w="7632848">
                  <a:extLst>
                    <a:ext uri="{9D8B030D-6E8A-4147-A177-3AD203B41FA5}">
                      <a16:colId xmlns:a16="http://schemas.microsoft.com/office/drawing/2014/main" val="3765442618"/>
                    </a:ext>
                  </a:extLst>
                </a:gridCol>
              </a:tblGrid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&gt;&gt;&gt;n = 1    #n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是全局变量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n = b     #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这个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是在函数内存中新生成的局部变量，不是全局变量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ourier New" panose="02070309020205020404" pitchFamily="49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a*b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2)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&gt;&gt;&gt;print(s, n)  #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测试一下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值是否改变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knock~knock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 1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076636605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7B23A084-57F2-4A19-9B62-D74E8C9F8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676331"/>
            <a:ext cx="7632848" cy="8744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446088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函数func()内部使用了变量n，并且将变量参数b赋值给变量n，为何</a:t>
            </a:r>
            <a:r>
              <a:rPr lang="en-US" altLang="zh-CN" sz="1800" b="1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全局变量n</a:t>
            </a:r>
            <a:r>
              <a:rPr lang="zh-CN" altLang="en-US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值没有改变？</a:t>
            </a:r>
          </a:p>
        </p:txBody>
      </p:sp>
    </p:spTree>
    <p:extLst>
      <p:ext uri="{BB962C8B-B14F-4D97-AF65-F5344CB8AC3E}">
        <p14:creationId xmlns:p14="http://schemas.microsoft.com/office/powerpoint/2010/main" val="8010591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429138CE-A42E-4A26-B2F8-BDFEA5C831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6349" y="1309541"/>
            <a:ext cx="8064896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如果希望让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func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当作全局变量，需要在变量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使用前显式声明该变量为全局变量，代码如下。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C877097-6800-459F-8279-4DBAFA78AA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98134" y="2350110"/>
          <a:ext cx="6147731" cy="2032000"/>
        </p:xfrm>
        <a:graphic>
          <a:graphicData uri="http://schemas.openxmlformats.org/drawingml/2006/table">
            <a:tbl>
              <a:tblPr/>
              <a:tblGrid>
                <a:gridCol w="6147731">
                  <a:extLst>
                    <a:ext uri="{9D8B030D-6E8A-4147-A177-3AD203B41FA5}">
                      <a16:colId xmlns:a16="http://schemas.microsoft.com/office/drawing/2014/main" val="3714360325"/>
                    </a:ext>
                  </a:extLst>
                </a:gridCol>
              </a:tblGrid>
              <a:tr h="16740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&gt;&gt;&gt;n = 1    #n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微软雅黑" pitchFamily="34" charset="-122"/>
                          <a:ea typeface="微软雅黑" pitchFamily="34" charset="-122"/>
                          <a:cs typeface="Aharoni" pitchFamily="2" charset="-79"/>
                        </a:rPr>
                        <a:t>global n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微软雅黑" pitchFamily="34" charset="-122"/>
                        <a:ea typeface="微软雅黑" pitchFamily="34" charset="-122"/>
                        <a:cs typeface="Aharoni" pitchFamily="2" charset="-79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n = b  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将局部变量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赋值给全局变量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a*b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&gt;&gt;&gt;print(s, n)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测试一下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值是否改变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knock~knock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 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464825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151784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函数的返回值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97FC6B2F-30C7-43C3-A0C4-73DCC25F53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83506"/>
            <a:ext cx="777686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如果此时的全局变量不是整数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，而是列表类型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，会怎么样呢？理解如下代码。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4F8675B-61CE-402B-90E4-18B8F85A29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83668" y="2571750"/>
          <a:ext cx="5976664" cy="1778000"/>
        </p:xfrm>
        <a:graphic>
          <a:graphicData uri="http://schemas.openxmlformats.org/drawingml/2006/table">
            <a:tbl>
              <a:tblPr/>
              <a:tblGrid>
                <a:gridCol w="5976664">
                  <a:extLst>
                    <a:ext uri="{9D8B030D-6E8A-4147-A177-3AD203B41FA5}">
                      <a16:colId xmlns:a16="http://schemas.microsoft.com/office/drawing/2014/main" val="3056546897"/>
                    </a:ext>
                  </a:extLst>
                </a:gridCol>
              </a:tblGrid>
              <a:tr h="15656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&gt;&gt;&gt;ls = []    #ls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是全局列表变量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(b)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将局部变量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增加到全局列表变量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ourier New" panose="02070309020205020404" pitchFamily="49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a*b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&gt;&gt;&gt;print(s, ls)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测试一下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值是否改变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knock~knock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 [2]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4095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68256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AA5643ED-A96D-49A9-9D37-3ABE6F459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83506"/>
            <a:ext cx="80648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如果此时的全局变量不是整数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，而是列表类型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，会怎么样呢？理解如下代码。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FC48668A-733B-4B23-99E3-F6157BD4DF19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1640" y="2283718"/>
          <a:ext cx="6660976" cy="1775460"/>
        </p:xfrm>
        <a:graphic>
          <a:graphicData uri="http://schemas.openxmlformats.org/drawingml/2006/table">
            <a:tbl>
              <a:tblPr/>
              <a:tblGrid>
                <a:gridCol w="6660976">
                  <a:extLst>
                    <a:ext uri="{9D8B030D-6E8A-4147-A177-3AD203B41FA5}">
                      <a16:colId xmlns:a16="http://schemas.microsoft.com/office/drawing/2014/main" val="3056546897"/>
                    </a:ext>
                  </a:extLst>
                </a:gridCol>
              </a:tblGrid>
              <a:tr h="156567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&gt;&gt;&gt;ls = []    #ls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是全局列表变量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(b)   #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将局部变量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增加到全局列表变量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ourier New" panose="02070309020205020404" pitchFamily="49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a*b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2)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&gt;&gt;&gt;print(s, ls)  #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测试一下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值是否改变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knock~knock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 [2]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9409563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6816306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CC7A5B05-6C05-491A-AF76-285A5BADF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83506"/>
            <a:ext cx="8064895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如果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func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函数内部存在一个真实创建过且名称为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的列表，则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func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将操作该列表而不会修改全局变量，例子如下。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DE3498A-F686-4404-86CF-758E9E17ED1C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94960" y="2353334"/>
          <a:ext cx="6786126" cy="2032000"/>
        </p:xfrm>
        <a:graphic>
          <a:graphicData uri="http://schemas.openxmlformats.org/drawingml/2006/table">
            <a:tbl>
              <a:tblPr/>
              <a:tblGrid>
                <a:gridCol w="6786126">
                  <a:extLst>
                    <a:ext uri="{9D8B030D-6E8A-4147-A177-3AD203B41FA5}">
                      <a16:colId xmlns:a16="http://schemas.microsoft.com/office/drawing/2014/main" val="1178374013"/>
                    </a:ext>
                  </a:extLst>
                </a:gridCol>
              </a:tblGrid>
              <a:tr h="1524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&gt;&gt;&gt;ls = []    #ls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是全局列表变量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(a, b):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ls = []  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创建了名称为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的局部列表变量列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(b)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将局部变量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增加到全局列表变量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Courier New" panose="02070309020205020404" pitchFamily="49" charset="0"/>
                          <a:cs typeface="Times New Roman" panose="02020603050405020304" pitchFamily="18" charset="0"/>
                        </a:rPr>
                        <a:t>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a*b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("knock~", 3)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&gt;&gt;&gt;print(s, ls)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测试一下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值是否改变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knock~knock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~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902601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60815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变量的作用域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DAAD912C-9615-49C4-A827-1B12AA66FF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491630"/>
            <a:ext cx="7560839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Python函数对变量的作用遵守如下原则：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简单数据类型变量无论是否与全局变量重名，仅在函数内部创建和使用，函数退出后变量被释放；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简单数据类型变量在用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global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保留字声明后，作为全局变量；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对于组合数据类型的全局变量，如果在函数内部没有被真实创建</a:t>
            </a:r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同名变量，则函数内部可直接使用并修改全局变量的值；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如果函数内部真实创建了组合数据类型变量，无论是否有同名全局变量，函数仅对局部变量进行操作。</a:t>
            </a:r>
          </a:p>
        </p:txBody>
      </p:sp>
    </p:spTree>
    <p:extLst>
      <p:ext uri="{BB962C8B-B14F-4D97-AF65-F5344CB8AC3E}">
        <p14:creationId xmlns:p14="http://schemas.microsoft.com/office/powerpoint/2010/main" val="246624291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库概述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CF76DFF7-67EB-4BA1-9FDC-2EDADF732D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527" y="1270356"/>
            <a:ext cx="8208912" cy="1156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以不同格式显示日期和时间是程序中最常用到的功能。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提供了一个处理时间的标准函数库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，它提供了一系列由简单到复杂的时间处理方法。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库可以从系统中获得时间，并以用户选择的格式输出。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EB77EAE1-15C6-4A65-B134-4149F487C3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0961" y="2571750"/>
            <a:ext cx="626387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库以类的方式提供多种日期和时间表达方式：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datetime.date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：日期表示类，可以表示年、月、日等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datetime.time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：时间表示类，可以表示小时、分钟、秒、毫秒等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datetime.datetime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：日期和时间表示的类，功能覆盖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time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datetime.timedelta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：时间间隔有关的类</a:t>
            </a:r>
            <a:endParaRPr lang="zh-CN" altLang="zh-CN" sz="12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5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datetime.tzinfo</a:t>
            </a:r>
            <a:r>
              <a:rPr lang="zh-CN" altLang="zh-CN" sz="15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：与时区有关的信息表示类</a:t>
            </a:r>
            <a:endParaRPr lang="zh-CN" altLang="zh-CN" sz="12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41091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BF891F4A-45AA-4904-B7F5-7780D6BD79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29929"/>
            <a:ext cx="799288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datetime.now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获得当前日期和时间对象，使用方法如下：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 </a:t>
            </a:r>
            <a:r>
              <a:rPr lang="en-US" altLang="zh-CN" sz="1600" b="1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datetime.now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zh-CN" sz="16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作用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：返回一个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类型，表示当前的日期和时间，精确到微秒。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068A84A-BA7B-46AB-806A-03AB6AFDAF8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115616" y="2859782"/>
          <a:ext cx="6912768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69127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70136"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from 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import 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today = 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datetime.now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today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datetime.datetime</a:t>
                      </a: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(2016, 9, 20, 10, 29, 43, 928549)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4" marR="51434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49980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76A37408-0A2F-4BE3-AFF6-A88DA5F49B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485900"/>
            <a:ext cx="820891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datetime.utcnow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获得当前日期和时间对应的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（世界标准时间）时间对象，使用方法如下：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datetime.utcnow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endParaRPr lang="zh-CN" altLang="en-US" sz="16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作用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：返回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类型，表示当前日期和时间的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UTC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表示，精确到微秒。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AC3F25E-FAF2-4B5D-8856-F4C6E9939C4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5696" y="3363838"/>
          <a:ext cx="5472608" cy="960120"/>
        </p:xfrm>
        <a:graphic>
          <a:graphicData uri="http://schemas.openxmlformats.org/drawingml/2006/table">
            <a:tbl>
              <a:tblPr firstRow="1" firstCol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today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datetime.utcnow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today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datetime.datetime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(2016, 9, 20, 2, 35, 1, 427954)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4" marR="51434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02427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34028DAF-A915-41B5-BFC4-B22F178194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函数的定义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Rectangle 5">
            <a:extLst>
              <a:ext uri="{FF2B5EF4-FFF2-40B4-BE49-F238E27FC236}">
                <a16:creationId xmlns:a16="http://schemas.microsoft.com/office/drawing/2014/main" id="{A04AA0B2-7EFA-4262-A925-ABBEB4B231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12134"/>
            <a:ext cx="8136904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函数是一段具有特定功能的、可重用的语句组，用函数名来表示并通过函数名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进行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完成功能调用。</a:t>
            </a:r>
          </a:p>
          <a:p>
            <a:pPr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函数也可以看作</a:t>
            </a: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一段具有名字的子程序，可以在需要的地方调用执行，不需要在每个执行地方重复编写这些语句。每次使用函数可以提供不同</a:t>
            </a: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参数作为输入，以实现对不同数据的处理；函数执行后，</a:t>
            </a:r>
            <a:r>
              <a:rPr lang="en-US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还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可以反馈相应的</a:t>
            </a:r>
            <a:r>
              <a:rPr lang="en-US" altLang="en-US" sz="1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处理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结果。</a:t>
            </a:r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17495E36-48FB-4169-8506-B6642A279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003798"/>
            <a:ext cx="6048375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indent="3048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定义一个函数使用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保留字，语法形式如下：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def &lt;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函数名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&gt;(&lt;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参数列表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&gt;):</a:t>
            </a:r>
            <a:endParaRPr lang="zh-CN" altLang="zh-CN" sz="1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	&lt;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函数体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zh-CN" sz="1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	return &lt;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返回值列表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zh-CN" sz="1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836707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build="p"/>
      <p:bldP spid="29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FF379784-D735-4214-8114-F70EE188D6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65724"/>
            <a:ext cx="8208912" cy="10772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datetime.now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datetime.utcnow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都返回一个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类型的对象，也可以直接使用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构造一个日期和时间对象，使用方法如下：</a:t>
            </a:r>
          </a:p>
          <a:p>
            <a:pPr indent="357188" algn="just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datetime(year, month, day, hour=0, minute=0,second=0, microsecond=0)</a:t>
            </a:r>
            <a:endParaRPr lang="zh-CN" altLang="zh-CN" sz="16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57188" algn="just">
              <a:spcBef>
                <a:spcPct val="0"/>
              </a:spcBef>
              <a:buFontTx/>
              <a:buNone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作用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：返回一个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类型，表示指定的日期和时间，可以精确到微秒。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CFF759DA-1375-440C-A946-2430552AD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571750"/>
            <a:ext cx="820891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调用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函数直接创建一个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对象，表示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2016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22:33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秒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微秒，执行结果如下：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7315EA1-12EB-4DA2-B925-4DA39E1FBC5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835696" y="3291830"/>
          <a:ext cx="5355431" cy="762000"/>
        </p:xfrm>
        <a:graphic>
          <a:graphicData uri="http://schemas.openxmlformats.org/drawingml/2006/table">
            <a:tbl>
              <a:tblPr firstRow="1" firstCol="1" bandRow="1"/>
              <a:tblGrid>
                <a:gridCol w="53554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someday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(2016,9,16,22,33,32,7)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someday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datetime.datetime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(2016, 9, 16, 22, 33, 32, 7)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4" marR="51434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4">
            <a:extLst>
              <a:ext uri="{FF2B5EF4-FFF2-40B4-BE49-F238E27FC236}">
                <a16:creationId xmlns:a16="http://schemas.microsoft.com/office/drawing/2014/main" id="{BEC00192-FDF3-490E-8F1C-9BE41E598E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4173931"/>
            <a:ext cx="842493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程序已经有了一个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对象，进一步可以利用这个对象的属性显示时间，为了区别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库名，采用上例中的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someday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代替生成的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8102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6AEB1BAE-DC6D-47B0-B9B5-EFBA025352C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827584" y="1404332"/>
          <a:ext cx="7632848" cy="3132458"/>
        </p:xfrm>
        <a:graphic>
          <a:graphicData uri="http://schemas.openxmlformats.org/drawingml/2006/table">
            <a:tbl>
              <a:tblPr/>
              <a:tblGrid>
                <a:gridCol w="2411553">
                  <a:extLst>
                    <a:ext uri="{9D8B030D-6E8A-4147-A177-3AD203B41FA5}">
                      <a16:colId xmlns:a16="http://schemas.microsoft.com/office/drawing/2014/main" val="2449062106"/>
                    </a:ext>
                  </a:extLst>
                </a:gridCol>
                <a:gridCol w="5221295">
                  <a:extLst>
                    <a:ext uri="{9D8B030D-6E8A-4147-A177-3AD203B41FA5}">
                      <a16:colId xmlns:a16="http://schemas.microsoft.com/office/drawing/2014/main" val="2617347439"/>
                    </a:ext>
                  </a:extLst>
                </a:gridCol>
              </a:tblGrid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2742594"/>
                  </a:ext>
                </a:extLst>
              </a:tr>
              <a:tr h="45170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someday.min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固定返回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的最小时间对象，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datetime(1,1,1,0,0)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6531793"/>
                  </a:ext>
                </a:extLst>
              </a:tr>
              <a:tr h="53615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someday.max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固定返回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的最大时间对象，</a:t>
                      </a: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datetime(9999,12,31,23,59,59,999999)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7096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someday.year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包含的年份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893340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someday.month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包含的月份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2662115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someday.day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包含的日期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9985651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someday.hour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包含的小时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9260705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someday.minute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包含的分钟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1748622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someday.second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包含的秒钟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857920"/>
                  </a:ext>
                </a:extLst>
              </a:tr>
              <a:tr h="2680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someday.microsecond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包含的微秒值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4433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7548019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6AABECFF-6A09-4E99-8DBB-46F940EA8F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61" y="1294770"/>
            <a:ext cx="514262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datetime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个常用的时间格式化方法，如表所示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133D0AF-97B7-4F97-9425-36E60D4527D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168500" y="3572378"/>
          <a:ext cx="4806999" cy="1270000"/>
        </p:xfrm>
        <a:graphic>
          <a:graphicData uri="http://schemas.openxmlformats.org/drawingml/2006/table">
            <a:tbl>
              <a:tblPr firstRow="1" firstCol="1" bandRow="1"/>
              <a:tblGrid>
                <a:gridCol w="480699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someday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2016,9,16,22,33,32,7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someday.isoformat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'2016-09-16T22:33:32.000007'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someday.isoweekday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5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6" marR="5143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CD64BBE-6A38-4210-99F1-CD628FC2F53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520429" y="1779662"/>
          <a:ext cx="6103142" cy="1281116"/>
        </p:xfrm>
        <a:graphic>
          <a:graphicData uri="http://schemas.openxmlformats.org/drawingml/2006/table">
            <a:tbl>
              <a:tblPr/>
              <a:tblGrid>
                <a:gridCol w="1927843">
                  <a:extLst>
                    <a:ext uri="{9D8B030D-6E8A-4147-A177-3AD203B41FA5}">
                      <a16:colId xmlns:a16="http://schemas.microsoft.com/office/drawing/2014/main" val="1430834191"/>
                    </a:ext>
                  </a:extLst>
                </a:gridCol>
                <a:gridCol w="4175299">
                  <a:extLst>
                    <a:ext uri="{9D8B030D-6E8A-4147-A177-3AD203B41FA5}">
                      <a16:colId xmlns:a16="http://schemas.microsoft.com/office/drawing/2014/main" val="982313054"/>
                    </a:ext>
                  </a:extLst>
                </a:gridCol>
              </a:tblGrid>
              <a:tr h="3202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4213386"/>
                  </a:ext>
                </a:extLst>
              </a:tr>
              <a:tr h="3202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someday.isoformat()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ISO 8601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标准显示时间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8733961"/>
                  </a:ext>
                </a:extLst>
              </a:tr>
              <a:tr h="3202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someday.isoweekday()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根据日期计算星期后返回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1-7,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对应星期一到星期日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307629"/>
                  </a:ext>
                </a:extLst>
              </a:tr>
              <a:tr h="32027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someday.strftime(format)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根据格式化字符串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format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进行格式显示的方法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6897038"/>
                  </a:ext>
                </a:extLst>
              </a:tr>
            </a:tbl>
          </a:graphicData>
        </a:graphic>
      </p:graphicFrame>
      <p:sp>
        <p:nvSpPr>
          <p:cNvPr id="7" name="矩形 4">
            <a:extLst>
              <a:ext uri="{FF2B5EF4-FFF2-40B4-BE49-F238E27FC236}">
                <a16:creationId xmlns:a16="http://schemas.microsoft.com/office/drawing/2014/main" id="{CC4CB7C6-5D66-441F-8D36-018F2CABCD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61" y="3095348"/>
            <a:ext cx="5223272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0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isoformat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isoweekday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方法的使用如下：</a:t>
            </a:r>
          </a:p>
        </p:txBody>
      </p:sp>
    </p:spTree>
    <p:extLst>
      <p:ext uri="{BB962C8B-B14F-4D97-AF65-F5344CB8AC3E}">
        <p14:creationId xmlns:p14="http://schemas.microsoft.com/office/powerpoint/2010/main" val="3399220681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4CF89BEB-7980-4E65-AC82-8761B65FC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334241"/>
            <a:ext cx="73914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strftime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方法是时间格式化最有效的方法，几乎可以以任何通用格式输出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时间。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C1F7FB37-09CA-4EEB-AB87-61D81F37D3E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1640" y="2049622"/>
          <a:ext cx="3899297" cy="522128"/>
        </p:xfrm>
        <a:graphic>
          <a:graphicData uri="http://schemas.openxmlformats.org/drawingml/2006/table">
            <a:tbl>
              <a:tblPr firstRow="1" firstCol="1" bandRow="1"/>
              <a:tblGrid>
                <a:gridCol w="389929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22128">
                <a:tc>
                  <a:txBody>
                    <a:bodyPr/>
                    <a:lstStyle/>
                    <a:p>
                      <a:pPr algn="just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 </a:t>
                      </a:r>
                      <a:r>
                        <a:rPr lang="en-US" sz="11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someday.strftime</a:t>
                      </a: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("%Y-%m-%d %H:%M:%S")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'2016-09-16 22:33:32'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2" marR="51432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80019212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7FA88A5D-F225-45C5-8DFD-EA234FC8D19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12676" y="1404332"/>
          <a:ext cx="6318648" cy="3268980"/>
        </p:xfrm>
        <a:graphic>
          <a:graphicData uri="http://schemas.openxmlformats.org/drawingml/2006/table">
            <a:tbl>
              <a:tblPr/>
              <a:tblGrid>
                <a:gridCol w="1321871">
                  <a:extLst>
                    <a:ext uri="{9D8B030D-6E8A-4147-A177-3AD203B41FA5}">
                      <a16:colId xmlns:a16="http://schemas.microsoft.com/office/drawing/2014/main" val="3336634738"/>
                    </a:ext>
                  </a:extLst>
                </a:gridCol>
                <a:gridCol w="2058679">
                  <a:extLst>
                    <a:ext uri="{9D8B030D-6E8A-4147-A177-3AD203B41FA5}">
                      <a16:colId xmlns:a16="http://schemas.microsoft.com/office/drawing/2014/main" val="150746925"/>
                    </a:ext>
                  </a:extLst>
                </a:gridCol>
                <a:gridCol w="2938098">
                  <a:extLst>
                    <a:ext uri="{9D8B030D-6E8A-4147-A177-3AD203B41FA5}">
                      <a16:colId xmlns:a16="http://schemas.microsoft.com/office/drawing/2014/main" val="1663581931"/>
                    </a:ext>
                  </a:extLst>
                </a:gridCol>
              </a:tblGrid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格式化字符串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时间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值范围和实例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9030313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年份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0001~9999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1900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079431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%m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月份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01~12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0340097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%B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月名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January~December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April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3871170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%b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月名缩写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Jan~Dec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Apr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246660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%d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日期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 ~ 31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1227588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%A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星期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Monday~Sunday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Wednesday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1934540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%a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星期缩写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Mon~Sun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Wed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2574368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%H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小时（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24h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制）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 ~ 23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6331024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%I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小时（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12h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制）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01 ~ 12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8894621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%p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下午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AM, PM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PM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5877868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%M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 ~ 59</a:t>
                      </a: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5342683"/>
                  </a:ext>
                </a:extLst>
              </a:tr>
              <a:tr h="24004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%S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00 ~ 59</a:t>
                      </a: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，例如：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4" marR="51434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5225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845996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datetime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87931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datetime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0B710A4C-7B8D-494D-87DE-72F23D7544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505554"/>
            <a:ext cx="83529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strftime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格式化字符串的数字左侧会自动补零，上述格式也可以与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的格式化函数一起使用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F62913A-22D7-41C0-98C3-89ECCF071F7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763910" y="2547335"/>
          <a:ext cx="5616179" cy="1828800"/>
        </p:xfrm>
        <a:graphic>
          <a:graphicData uri="http://schemas.openxmlformats.org/drawingml/2006/table">
            <a:tbl>
              <a:tblPr/>
              <a:tblGrid>
                <a:gridCol w="5616179">
                  <a:extLst>
                    <a:ext uri="{9D8B030D-6E8A-4147-A177-3AD203B41FA5}">
                      <a16:colId xmlns:a16="http://schemas.microsoft.com/office/drawing/2014/main" val="2673974481"/>
                    </a:ext>
                  </a:extLst>
                </a:gridCol>
              </a:tblGrid>
              <a:tr h="1371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&gt;&gt;&gt;from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import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&gt;&gt;&gt;now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datetime.now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now.strftime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("%Y-%m-%d")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'2016-09-20'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now.strftime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("%A, %d. %B %Y %I:%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M%p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'Tuesday, 20. September 2016 01:53PM'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今天是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{0:%Y}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年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{0:%m}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月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{0:%d}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日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".format(now))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今天是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2016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年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09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月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日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7758132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8145886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七段数码管绘制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ADBD1909-8AF0-4B00-9533-ADD26ED35A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40" y="843558"/>
            <a:ext cx="641905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七段数码管（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seven-segment indicator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）由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段数码管拼接而成，每段有亮或不亮两种情况，改进型的七段数码管还包括一个小数点位置。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A104619-2790-47BE-8A9A-DE936D1D9A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994084"/>
            <a:ext cx="1672138" cy="2297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D3DD5781-6E13-4572-970F-692D812326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2182386"/>
            <a:ext cx="6419056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七段数码管能形成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 baseline="30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=128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种不同状态，其中部分状态能够显示易于人们理解的数字或字母含义，因此被广泛使用。</a:t>
            </a:r>
            <a:r>
              <a:rPr lang="zh-CN" altLang="en-US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如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图给出了十六进制中</a:t>
            </a:r>
            <a:r>
              <a:rPr lang="en-US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16</a:t>
            </a: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个字符的七段数码管表示。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4">
            <a:extLst>
              <a:ext uri="{FF2B5EF4-FFF2-40B4-BE49-F238E27FC236}">
                <a16:creationId xmlns:a16="http://schemas.microsoft.com/office/drawing/2014/main" id="{4E9DD61C-B637-471D-9D16-143E31F87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2900" y="3520502"/>
            <a:ext cx="4455244" cy="13836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0412793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七段数码管绘制</a:t>
            </a:r>
          </a:p>
        </p:txBody>
      </p:sp>
      <p:sp>
        <p:nvSpPr>
          <p:cNvPr id="4" name="矩形 6">
            <a:extLst>
              <a:ext uri="{FF2B5EF4-FFF2-40B4-BE49-F238E27FC236}">
                <a16:creationId xmlns:a16="http://schemas.microsoft.com/office/drawing/2014/main" id="{6FF16EA2-D534-40B3-ACF2-2388ABD29E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301" y="696191"/>
            <a:ext cx="849218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spcBef>
                <a:spcPct val="0"/>
              </a:spcBef>
              <a:buFontTx/>
              <a:buNone/>
            </a:pPr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每个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到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</a:t>
            </a:r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的数字都有相同的七段数码管样式，因此，可以通过设计函数复用数字的绘制过程。进一步，每个七段数码管包括</a:t>
            </a:r>
            <a:r>
              <a:rPr lang="en-US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r>
              <a:rPr lang="zh-CN" altLang="zh-CN" sz="16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个数码管样式，除了数码管位置不同外，绘制风格一致，也可以通过函数复用单个数码段的绘制过程。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4109775-AC7B-4EA2-8BBB-78C4FF2D694D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9552" y="1516521"/>
          <a:ext cx="6912769" cy="3291840"/>
        </p:xfrm>
        <a:graphic>
          <a:graphicData uri="http://schemas.openxmlformats.org/drawingml/2006/table">
            <a:tbl>
              <a:tblPr firstRow="1" firstCol="1" bandRow="1"/>
              <a:tblGrid>
                <a:gridCol w="5495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440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480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383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49595">
                <a:tc gridSpan="2">
                  <a:txBody>
                    <a:bodyPr/>
                    <a:lstStyle/>
                    <a:p>
                      <a:pPr algn="l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zh-CN" sz="1200" kern="0"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实例代码</a:t>
                      </a:r>
                      <a:r>
                        <a:rPr lang="en-US" sz="1200" kern="0"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7.1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 dirty="0"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e7.1</a:t>
                      </a:r>
                      <a:r>
                        <a:rPr lang="en-US" sz="1200" u="sng" kern="0" dirty="0">
                          <a:solidFill>
                            <a:srgbClr val="008080"/>
                          </a:solidFill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Draw</a:t>
                      </a:r>
                      <a:r>
                        <a:rPr lang="en-US" sz="1200" kern="0" dirty="0"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SevenSegDisplay.py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ase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200" kern="0">
                          <a:effectLst/>
                          <a:latin typeface="Palatino Linotype" charset="0"/>
                          <a:ea typeface="宋体" charset="0"/>
                          <a:cs typeface="Courier New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959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3923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3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4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5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6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7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8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9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10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11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12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13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14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15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#e7.1</a:t>
                      </a:r>
                      <a:r>
                        <a:rPr lang="en-US" sz="1200" b="1" u="sng" kern="0" dirty="0">
                          <a:solidFill>
                            <a:srgbClr val="008080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SevenSegDisplay.py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import turtle,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datetime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(draw):   #</a:t>
                      </a:r>
                      <a:r>
                        <a:rPr lang="zh-CN" sz="1200" b="1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绘制单段数码管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turtle.pendown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 if draw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turtle.penup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turtle.fd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(40)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turtle.right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(90)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drawDigit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(d): #</a:t>
                      </a:r>
                      <a:r>
                        <a:rPr lang="zh-CN" sz="1200" b="1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根据数字绘制七段数码管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[2,3,4,5,6,8,9]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[0,1,3,4,5,6,7,8,9]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[0,2,3,5,6,8,9]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[0,2,6,8]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turtle.left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(90)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[0,4,5,6,8,9]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[0,2,3,5,6,7,8,9]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(True) if d in [0,1,2,3,4,7,8,9] else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drawLine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(False)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49595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22112" marR="22112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A9D1B15A-7A48-43EB-B253-BE833480B3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52321" y="1473784"/>
            <a:ext cx="1575836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spcBef>
                <a:spcPct val="0"/>
              </a:spcBef>
              <a:buFontTx/>
              <a:buNone/>
            </a:pPr>
            <a:r>
              <a:rPr lang="zh-CN" altLang="zh-CN" sz="1400" dirty="0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实例代码定义了</a:t>
            </a:r>
            <a:r>
              <a:rPr lang="en-US" altLang="zh-CN" sz="1400" dirty="0" err="1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drawDigit</a:t>
            </a:r>
            <a:r>
              <a:rPr lang="en-US" altLang="zh-CN" sz="1400" dirty="0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1400" dirty="0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函数，该函数根据输入的数字</a:t>
            </a:r>
            <a:r>
              <a:rPr lang="en-US" altLang="zh-CN" sz="1400" dirty="0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d</a:t>
            </a:r>
            <a:r>
              <a:rPr lang="zh-CN" altLang="zh-CN" sz="1400" dirty="0">
                <a:solidFill>
                  <a:srgbClr val="6633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绘制七段数码管，结合七段数码管结构，每个数码管的绘制采用图所示顺序。 </a:t>
            </a:r>
            <a:endParaRPr lang="zh-CN" altLang="en-US" sz="1400" dirty="0">
              <a:solidFill>
                <a:srgbClr val="6633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8" name="图片 4">
            <a:extLst>
              <a:ext uri="{FF2B5EF4-FFF2-40B4-BE49-F238E27FC236}">
                <a16:creationId xmlns:a16="http://schemas.microsoft.com/office/drawing/2014/main" id="{30AFD8D9-835D-4DB6-94EA-F273E26FD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8344" y="3507854"/>
            <a:ext cx="1228893" cy="1542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0194368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七段数码管绘制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4E03331-EE08-45BA-A13D-E7B7486F3AA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" y="843558"/>
          <a:ext cx="6103144" cy="3949700"/>
        </p:xfrm>
        <a:graphic>
          <a:graphicData uri="http://schemas.openxmlformats.org/drawingml/2006/table">
            <a:tbl>
              <a:tblPr/>
              <a:tblGrid>
                <a:gridCol w="484584">
                  <a:extLst>
                    <a:ext uri="{9D8B030D-6E8A-4147-A177-3AD203B41FA5}">
                      <a16:colId xmlns:a16="http://schemas.microsoft.com/office/drawing/2014/main" val="4260113087"/>
                    </a:ext>
                  </a:extLst>
                </a:gridCol>
                <a:gridCol w="833438">
                  <a:extLst>
                    <a:ext uri="{9D8B030D-6E8A-4147-A177-3AD203B41FA5}">
                      <a16:colId xmlns:a16="http://schemas.microsoft.com/office/drawing/2014/main" val="4277918006"/>
                    </a:ext>
                  </a:extLst>
                </a:gridCol>
                <a:gridCol w="3956447">
                  <a:extLst>
                    <a:ext uri="{9D8B030D-6E8A-4147-A177-3AD203B41FA5}">
                      <a16:colId xmlns:a16="http://schemas.microsoft.com/office/drawing/2014/main" val="1033317181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127830291"/>
                    </a:ext>
                  </a:extLst>
                </a:gridCol>
              </a:tblGrid>
              <a:tr h="17145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7.1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e7.1</a:t>
                      </a:r>
                      <a:r>
                        <a:rPr kumimoji="0" lang="en-US" altLang="zh-CN" sz="900" b="0" i="0" u="sng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Draw</a:t>
                      </a:r>
                      <a:r>
                        <a:rPr kumimoji="0" lang="en-US" altLang="zh-CN" sz="9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SevenSegDisplay.py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2802078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538724"/>
                  </a:ext>
                </a:extLst>
              </a:tr>
              <a:tr h="31932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turtle.left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(180)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(20) 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drawDate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(date):  #</a:t>
                      </a:r>
                      <a:r>
                        <a:rPr kumimoji="0" lang="zh-CN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获得要输出的数字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date: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drawDigit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eval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))  #</a:t>
                      </a:r>
                      <a:r>
                        <a:rPr kumimoji="0" lang="zh-CN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注意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0" lang="zh-CN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通过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eval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r>
                        <a:rPr kumimoji="0" lang="zh-CN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函数将数字变为整数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main():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turtle.setup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(800, 350, 200, 200)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(-300)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turtle.pensize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(5)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drawDate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datetime.datetime.now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().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strftime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('%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Y%m%d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'))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9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turtle.hideturtle</a:t>
                      </a: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main()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1512265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2112" marR="22112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8151819"/>
                  </a:ext>
                </a:extLst>
              </a:tr>
            </a:tbl>
          </a:graphicData>
        </a:graphic>
      </p:graphicFrame>
      <p:pic>
        <p:nvPicPr>
          <p:cNvPr id="4" name="图片 4">
            <a:extLst>
              <a:ext uri="{FF2B5EF4-FFF2-40B4-BE49-F238E27FC236}">
                <a16:creationId xmlns:a16="http://schemas.microsoft.com/office/drawing/2014/main" id="{9A646F19-5196-4972-9CB7-AA919A6F5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6096" y="1779662"/>
            <a:ext cx="3540569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875940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七段数码管绘制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53D8C049-A1BB-4CA0-AC09-F2A12016FEE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131840" y="609646"/>
          <a:ext cx="5899660" cy="4526280"/>
        </p:xfrm>
        <a:graphic>
          <a:graphicData uri="http://schemas.openxmlformats.org/drawingml/2006/table">
            <a:tbl>
              <a:tblPr/>
              <a:tblGrid>
                <a:gridCol w="420408">
                  <a:extLst>
                    <a:ext uri="{9D8B030D-6E8A-4147-A177-3AD203B41FA5}">
                      <a16:colId xmlns:a16="http://schemas.microsoft.com/office/drawing/2014/main" val="260654794"/>
                    </a:ext>
                  </a:extLst>
                </a:gridCol>
                <a:gridCol w="527253">
                  <a:extLst>
                    <a:ext uri="{9D8B030D-6E8A-4147-A177-3AD203B41FA5}">
                      <a16:colId xmlns:a16="http://schemas.microsoft.com/office/drawing/2014/main" val="1214393489"/>
                    </a:ext>
                  </a:extLst>
                </a:gridCol>
                <a:gridCol w="2078818">
                  <a:extLst>
                    <a:ext uri="{9D8B030D-6E8A-4147-A177-3AD203B41FA5}">
                      <a16:colId xmlns:a16="http://schemas.microsoft.com/office/drawing/2014/main" val="3270804755"/>
                    </a:ext>
                  </a:extLst>
                </a:gridCol>
                <a:gridCol w="2873181">
                  <a:extLst>
                    <a:ext uri="{9D8B030D-6E8A-4147-A177-3AD203B41FA5}">
                      <a16:colId xmlns:a16="http://schemas.microsoft.com/office/drawing/2014/main" val="1391058390"/>
                    </a:ext>
                  </a:extLst>
                </a:gridCol>
              </a:tblGrid>
              <a:tr h="144567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e7.2</a:t>
                      </a:r>
                      <a:r>
                        <a:rPr kumimoji="0" lang="en-US" altLang="zh-CN" sz="1100" b="0" i="0" u="sng" strike="noStrike" cap="none" normalizeH="0" baseline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Draw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SevenSegDisplay.py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4456495"/>
                  </a:ext>
                </a:extLst>
              </a:tr>
              <a:tr h="1445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9535247"/>
                  </a:ext>
                </a:extLst>
              </a:tr>
              <a:tr h="34696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#e7.2</a:t>
                      </a:r>
                      <a:r>
                        <a:rPr kumimoji="0" lang="en-US" altLang="zh-CN" sz="1100" b="1" i="0" u="sng" strike="noStrike" cap="none" normalizeH="0" baseline="0" dirty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SevenSegDisplay.py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turtle, datetime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drawGap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(): #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绘制数码管间隔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(5)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(draw):   #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绘制单段数码管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drawGap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turtle.pendown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 if draw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drawGap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   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turtle.right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(90)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drawDigit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(d): #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根据数字绘制七段数码管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[2,3,4,5,6,8,9]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[0,1,3,4,5,6,7,8,9]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[0,2,3,5,6,8,9]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[0,2,6,8]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turtle.left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(90)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[0,4,5,6,8,9]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[0,2,3,5,6,7,8,9]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(True) if d in [0,1,2,3,4,7,8,9] else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drawLine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(False)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turtle.left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(180)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0969840"/>
                  </a:ext>
                </a:extLst>
              </a:tr>
              <a:tr h="1445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069909"/>
                  </a:ext>
                </a:extLst>
              </a:tr>
            </a:tbl>
          </a:graphicData>
        </a:graphic>
      </p:graphicFrame>
      <p:pic>
        <p:nvPicPr>
          <p:cNvPr id="4" name="图片 4">
            <a:extLst>
              <a:ext uri="{FF2B5EF4-FFF2-40B4-BE49-F238E27FC236}">
                <a16:creationId xmlns:a16="http://schemas.microsoft.com/office/drawing/2014/main" id="{CCB1979E-FBB6-4C9C-ACA0-9829C597D3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9662"/>
            <a:ext cx="286815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30244514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函数的定义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DBD842ED-360D-4BDE-9C14-9AD7FD69A6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807" y="1279097"/>
            <a:ext cx="4522257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案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例：生日歌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过生日时要为朋友唱生日歌，歌词为：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Happy birthday to you!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Happy birthday to you!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Happy birthday, dear &lt;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名字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Happy birthday to you!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编写程序为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Mike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Lily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输出生日歌。最简单的实现方法是重复使用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print()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语句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E4AF5F5F-184A-4E71-ABD6-BBC6DDAC25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8465" y="1856957"/>
          <a:ext cx="3798323" cy="1181100"/>
        </p:xfrm>
        <a:graphic>
          <a:graphicData uri="http://schemas.openxmlformats.org/drawingml/2006/table">
            <a:tbl>
              <a:tblPr firstRow="1" firstCol="1" bandRow="1"/>
              <a:tblGrid>
                <a:gridCol w="2546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37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7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137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3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4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birthday, dear Mike!")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1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6EA35559-735C-4AD4-AB3B-94144263C1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88465" y="3291830"/>
          <a:ext cx="3821658" cy="1181100"/>
        </p:xfrm>
        <a:graphic>
          <a:graphicData uri="http://schemas.openxmlformats.org/drawingml/2006/table">
            <a:tbl>
              <a:tblPr firstRow="1" firstCol="1" bandRow="1"/>
              <a:tblGrid>
                <a:gridCol w="256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54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8571">
                <a:tc>
                  <a:txBody>
                    <a:bodyPr/>
                    <a:lstStyle/>
                    <a:p>
                      <a:pPr algn="ctr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37137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6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7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8</a:t>
                      </a:r>
                    </a:p>
                    <a:p>
                      <a:pPr algn="ctr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9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birthday, dear </a:t>
                      </a:r>
                      <a:r>
                        <a:rPr lang="en-US" altLang="zh-CN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Lily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print("Happy birthday to you!")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713">
                <a:tc>
                  <a:txBody>
                    <a:bodyPr/>
                    <a:lstStyle/>
                    <a:p>
                      <a:pPr algn="ctr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1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8" marR="51428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3E405F68-BF51-48A0-9812-14997AB923C4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148064" y="1707654"/>
          <a:ext cx="3798322" cy="3059772"/>
        </p:xfrm>
        <a:graphic>
          <a:graphicData uri="http://schemas.openxmlformats.org/drawingml/2006/table">
            <a:tbl>
              <a:tblPr firstRow="1" firstCol="1" bandRow="1"/>
              <a:tblGrid>
                <a:gridCol w="37983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59772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 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birthday, dear Mike!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birthday, dear Lily!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6" marR="5144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45206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七段数码管绘制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0046867-5DD3-459C-9810-E662B56A1D93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47864" y="733390"/>
          <a:ext cx="5735882" cy="4358640"/>
        </p:xfrm>
        <a:graphic>
          <a:graphicData uri="http://schemas.openxmlformats.org/drawingml/2006/table">
            <a:tbl>
              <a:tblPr/>
              <a:tblGrid>
                <a:gridCol w="408738">
                  <a:extLst>
                    <a:ext uri="{9D8B030D-6E8A-4147-A177-3AD203B41FA5}">
                      <a16:colId xmlns:a16="http://schemas.microsoft.com/office/drawing/2014/main" val="674760374"/>
                    </a:ext>
                  </a:extLst>
                </a:gridCol>
                <a:gridCol w="512616">
                  <a:extLst>
                    <a:ext uri="{9D8B030D-6E8A-4147-A177-3AD203B41FA5}">
                      <a16:colId xmlns:a16="http://schemas.microsoft.com/office/drawing/2014/main" val="4061248922"/>
                    </a:ext>
                  </a:extLst>
                </a:gridCol>
                <a:gridCol w="2021108">
                  <a:extLst>
                    <a:ext uri="{9D8B030D-6E8A-4147-A177-3AD203B41FA5}">
                      <a16:colId xmlns:a16="http://schemas.microsoft.com/office/drawing/2014/main" val="256191077"/>
                    </a:ext>
                  </a:extLst>
                </a:gridCol>
                <a:gridCol w="2793420">
                  <a:extLst>
                    <a:ext uri="{9D8B030D-6E8A-4147-A177-3AD203B41FA5}">
                      <a16:colId xmlns:a16="http://schemas.microsoft.com/office/drawing/2014/main" val="982033517"/>
                    </a:ext>
                  </a:extLst>
                </a:gridCol>
              </a:tblGrid>
              <a:tr h="15919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e7.2</a:t>
                      </a:r>
                      <a:r>
                        <a:rPr kumimoji="0" lang="en-US" altLang="zh-CN" sz="1100" b="0" i="0" u="sng" strike="noStrike" cap="none" normalizeH="0" baseline="0">
                          <a:ln>
                            <a:noFill/>
                          </a:ln>
                          <a:solidFill>
                            <a:srgbClr val="008080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Draw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SevenSegDisplay.py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5523585"/>
                  </a:ext>
                </a:extLst>
              </a:tr>
              <a:tr h="1591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5806665"/>
                  </a:ext>
                </a:extLst>
              </a:tr>
              <a:tr h="366140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38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39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drawDate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(date):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turtle.pencolor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("red")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date: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if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== '-':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turtle.write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年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',font=("Arial", 18, "normal"))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turtle.pencolor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("green")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(40)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elif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== '=':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turtle.write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月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',font=("Arial", 18, "normal"))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turtle.pencolor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("blue")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elif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== '+':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turtle.write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kumimoji="0" lang="zh-CN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日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',font=("Arial", 18, "normal"))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else: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drawDigit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eval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main():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turtle.setup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(800, 350, 200, 200)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(-350)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turtle.pensize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(5)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drawDate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datetime.datetime.now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().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strftime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('%Y-%m=%d+'))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turtle.hideturtle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9715199"/>
                  </a:ext>
                </a:extLst>
              </a:tr>
              <a:tr h="15919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15416" marR="1541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0433978"/>
                  </a:ext>
                </a:extLst>
              </a:tr>
            </a:tbl>
          </a:graphicData>
        </a:graphic>
      </p:graphicFrame>
      <p:pic>
        <p:nvPicPr>
          <p:cNvPr id="4" name="图片 4">
            <a:extLst>
              <a:ext uri="{FF2B5EF4-FFF2-40B4-BE49-F238E27FC236}">
                <a16:creationId xmlns:a16="http://schemas.microsoft.com/office/drawing/2014/main" id="{B9BFECDB-0E25-4362-81CA-571B08BF8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779662"/>
            <a:ext cx="2868153" cy="1512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7888421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代码的复用和模块化设计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FCC43C37-2DB9-4F10-9B1A-57194E17C3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854" y="771550"/>
            <a:ext cx="8424936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函数是程序的一种基本抽象方式，它将一系列代码组织起来通过命名供其他程序使用。函数封装的直接好处是代码复用，任何其他代码只要输入参数即可调用函数，从而避免相同功能代码在被调用处重复编写。代码复用产生了另一个好处，当更新函数功能时，所有被调用处的功能都被更新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299E77-FFF5-48DE-A80B-5606FCD22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203" y="2571750"/>
            <a:ext cx="8354238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当程序的长度在百行以上，如果不划分模块</a:t>
            </a:r>
            <a:r>
              <a:rPr lang="en-US" altLang="en-US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就算是最好的程序员也很难理解程序含义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程序的可读性就已经很糟糕了</a:t>
            </a:r>
            <a:r>
              <a:rPr lang="en-US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解决这一问题的最好方法是将一个程序分割成短小的程序段，每一段程序完成一个小的功能。无论面向过程和面向对象编程，对程序合理划分功能模块并基于模块设计程序是一种常用方法，被称为“模块化设计”。</a:t>
            </a:r>
          </a:p>
        </p:txBody>
      </p:sp>
    </p:spTree>
    <p:extLst>
      <p:ext uri="{BB962C8B-B14F-4D97-AF65-F5344CB8AC3E}">
        <p14:creationId xmlns:p14="http://schemas.microsoft.com/office/powerpoint/2010/main" val="3531255709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代码的复用和模块化设计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D75DC4F0-3F75-4AE9-8EAB-B1C02ECE37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47614"/>
            <a:ext cx="813690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模块化设计一般有两个基本要求：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紧耦合：尽可能合理划分功能块，功能块内部耦合紧密；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松耦合：模块间关系尽可能简单，功能块之间耦合度低。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2792F0B-F7E8-4C38-91A5-6C56CE1148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003798"/>
            <a:ext cx="8136904" cy="1289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使用函数只是模块化设计的必要非充分条件，根据计算需求合理划分函数十分重要。一般来说，完成特定功能或被经常复用的一组语句应该采用函数来封装，并尽可能减少函数间参数和返回值的数量。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0958118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函数的递归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递归的定义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64A70A3D-3964-4C18-804A-DDA480C791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314192"/>
            <a:ext cx="8280920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作为一种代码封装，可以被其他程序调用，当然，也可以被函数内部代码调用。这种函数定义中调用函数自身的方式称为递归。就像一个人站在装满镜子的房间中，看到的影像就是递归的结果。递归在数学和计算机应用上非常强大，能够非常简洁的解决重要问题。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3EF4237-FF80-4AF2-B8A6-B768FB1F5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3037297"/>
            <a:ext cx="510909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数学上有个经典的递归例子叫阶乘，阶乘通常定义为：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对象 3">
            <a:extLst>
              <a:ext uri="{FF2B5EF4-FFF2-40B4-BE49-F238E27FC236}">
                <a16:creationId xmlns:a16="http://schemas.microsoft.com/office/drawing/2014/main" id="{F40F6E56-35C3-43D7-A2E7-EFE4D4CB27B8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1763688" y="3654239"/>
          <a:ext cx="2692004" cy="3488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r:id="rId3" imgW="1398452" imgH="203280" progId="Equation.3">
                  <p:embed/>
                </p:oleObj>
              </mc:Choice>
              <mc:Fallback>
                <p:oleObj r:id="rId3" imgW="1398452" imgH="203280" progId="Equation.3">
                  <p:embed/>
                  <p:pic>
                    <p:nvPicPr>
                      <p:cNvPr id="6" name="对象 3">
                        <a:extLst>
                          <a:ext uri="{FF2B5EF4-FFF2-40B4-BE49-F238E27FC236}">
                            <a16:creationId xmlns:a16="http://schemas.microsoft.com/office/drawing/2014/main" id="{F40F6E56-35C3-43D7-A2E7-EFE4D4CB27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688" y="3654239"/>
                        <a:ext cx="2692004" cy="34885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4">
            <a:extLst>
              <a:ext uri="{FF2B5EF4-FFF2-40B4-BE49-F238E27FC236}">
                <a16:creationId xmlns:a16="http://schemas.microsoft.com/office/drawing/2014/main" id="{5928530C-C52C-4219-A3B4-A3F3AE436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243278"/>
            <a:ext cx="4608512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这个关系给出了另一种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表达阶乘的方式：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5">
            <a:extLst>
              <a:ext uri="{FF2B5EF4-FFF2-40B4-BE49-F238E27FC236}">
                <a16:creationId xmlns:a16="http://schemas.microsoft.com/office/drawing/2014/main" id="{719A06DF-BB14-4904-948B-8B32E94042D5}"/>
              </a:ext>
            </a:extLst>
          </p:cNvPr>
          <p:cNvGraphicFramePr>
            <a:graphicFrameLocks noChangeAspect="1"/>
          </p:cNvGraphicFramePr>
          <p:nvPr>
            <p:extLst/>
          </p:nvPr>
        </p:nvGraphicFramePr>
        <p:xfrm>
          <a:off x="5753931" y="3991137"/>
          <a:ext cx="2581275" cy="8012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r:id="rId5" imgW="1498600" imgH="457200" progId="Equation.DSMT4">
                  <p:embed/>
                </p:oleObj>
              </mc:Choice>
              <mc:Fallback>
                <p:oleObj r:id="rId5" imgW="1498600" imgH="457200" progId="Equation.DSMT4">
                  <p:embed/>
                  <p:pic>
                    <p:nvPicPr>
                      <p:cNvPr id="8" name="对象 5">
                        <a:extLst>
                          <a:ext uri="{FF2B5EF4-FFF2-40B4-BE49-F238E27FC236}">
                            <a16:creationId xmlns:a16="http://schemas.microsoft.com/office/drawing/2014/main" id="{719A06DF-BB14-4904-948B-8B32E94042D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53931" y="3991137"/>
                        <a:ext cx="2581275" cy="80129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67548523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函数的递归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递归的定义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E0347D7D-2BBB-4049-9346-915966C030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95508"/>
            <a:ext cx="84352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阶乘的例子揭示了递归的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个关键特征：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）存在一个或多个基例，基例不需要再次递归，它是确定的表达式；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）所有递归链要以一个或多个基例结尾。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3D597C9C-6720-450F-9D11-F7AFFCCBBE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5713" y="2931790"/>
            <a:ext cx="38884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微实例5.21：阶乘的计算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根据用户输入的整数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，计算并输出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的阶乘值。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DD54D70-84F7-4A5F-8577-3BC0F5F487C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860032" y="2503884"/>
          <a:ext cx="4139953" cy="2400300"/>
        </p:xfrm>
        <a:graphic>
          <a:graphicData uri="http://schemas.openxmlformats.org/drawingml/2006/table">
            <a:tbl>
              <a:tblPr/>
              <a:tblGrid>
                <a:gridCol w="341581">
                  <a:extLst>
                    <a:ext uri="{9D8B030D-6E8A-4147-A177-3AD203B41FA5}">
                      <a16:colId xmlns:a16="http://schemas.microsoft.com/office/drawing/2014/main" val="3120424368"/>
                    </a:ext>
                  </a:extLst>
                </a:gridCol>
                <a:gridCol w="1024741">
                  <a:extLst>
                    <a:ext uri="{9D8B030D-6E8A-4147-A177-3AD203B41FA5}">
                      <a16:colId xmlns:a16="http://schemas.microsoft.com/office/drawing/2014/main" val="3801014575"/>
                    </a:ext>
                  </a:extLst>
                </a:gridCol>
                <a:gridCol w="2066181">
                  <a:extLst>
                    <a:ext uri="{9D8B030D-6E8A-4147-A177-3AD203B41FA5}">
                      <a16:colId xmlns:a16="http://schemas.microsoft.com/office/drawing/2014/main" val="477863240"/>
                    </a:ext>
                  </a:extLst>
                </a:gridCol>
                <a:gridCol w="707450">
                  <a:extLst>
                    <a:ext uri="{9D8B030D-6E8A-4147-A177-3AD203B41FA5}">
                      <a16:colId xmlns:a16="http://schemas.microsoft.com/office/drawing/2014/main" val="3561049392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微实例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5.21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m5.1CalFactorial.py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1379188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746453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fact(n):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if n == 0: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1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else: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n * fact(n-1)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eval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(input("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请输入一个整数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"))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print(fact(abs(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num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))))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124753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70697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58459574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函数的递归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698175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递归的使用方法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75D72A51-6341-4FB9-9F81-AF66A7910E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1294770"/>
            <a:ext cx="6874091" cy="33662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821041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函数的递归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698175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递归的使用方法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ABC75BEC-FB96-4F0D-893D-99E731CFA2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51848"/>
            <a:ext cx="648057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微实例5.32：字符串反转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7188"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对于用户输入的字符串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，输出反转后的字符串。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7188"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解决这个问题的基本思想是把字符串看作一个递归对象。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7FE4C55-3617-43BE-880D-29FBA9ADBB9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359917" y="1175398"/>
          <a:ext cx="3784083" cy="853440"/>
        </p:xfrm>
        <a:graphic>
          <a:graphicData uri="http://schemas.openxmlformats.org/drawingml/2006/table">
            <a:tbl>
              <a:tblPr firstRow="1" firstCol="1" bandRow="1"/>
              <a:tblGrid>
                <a:gridCol w="25320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3088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9239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4787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reverse(s):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333375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return reverse(s[1:]) + s[0]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2394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6" name="矩形 1">
            <a:extLst>
              <a:ext uri="{FF2B5EF4-FFF2-40B4-BE49-F238E27FC236}">
                <a16:creationId xmlns:a16="http://schemas.microsoft.com/office/drawing/2014/main" id="{C2664102-1A20-4347-A450-05ED54B7C1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412" y="2555698"/>
            <a:ext cx="846707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观察这个函数的工作过程。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s[0]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是首字符，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s[1:]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是剩余字符串，将它们反向连接，可以得到反转字符串。执行这个程序，结果如下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526C7598-C807-4464-B396-6847D83C465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300883" y="3461820"/>
          <a:ext cx="5439469" cy="1270000"/>
        </p:xfrm>
        <a:graphic>
          <a:graphicData uri="http://schemas.openxmlformats.org/drawingml/2006/table">
            <a:tbl>
              <a:tblPr firstRow="1" firstCol="1" bandRow="1"/>
              <a:tblGrid>
                <a:gridCol w="543946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just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reverse(s):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600075"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return reverse(s[1:]) + s[0]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kern="0" dirty="0">
                          <a:effectLst/>
                          <a:latin typeface="Times New Roman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reverse("ABC")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...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RecursionError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: maximum recursion depth exceeded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1" marR="5143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9293090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科赫曲线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科赫曲线绘制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774BFA59-8A42-4CBB-977A-87E29E4A84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94770"/>
            <a:ext cx="828092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自然界有很多图形很规则，符合一定的数学规律，例如，蜜蜂蜂窝是天然的等边六角形等。科赫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(Koch)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曲线在众多经典数学曲线中非常著名，由瑞典数学家冯·科赫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(H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Koch)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于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1904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年提出，由于其形状类似雪花，也被称为雪花曲线。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E28C9B18-0745-4AD2-9F72-048C703774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2673" y="2648402"/>
            <a:ext cx="835292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科赫曲线的基本概念和绘制方法如下：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正整数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代表科赫曲线的阶数，表示生成科赫曲线过程的操作次数。科赫曲线初始化阶数为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，表示一个长度为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的直线。对于直线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，将其等分为三段，中间一段用边长为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L/3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的等边三角形的两个边替代，得到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阶科赫曲线，它包含四条线段。进一步对每条线段重复同样的操作后得到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阶科赫曲线。继续重复同样的操作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次可以得到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阶科赫曲线。</a:t>
            </a:r>
          </a:p>
        </p:txBody>
      </p:sp>
    </p:spTree>
    <p:extLst>
      <p:ext uri="{BB962C8B-B14F-4D97-AF65-F5344CB8AC3E}">
        <p14:creationId xmlns:p14="http://schemas.microsoft.com/office/powerpoint/2010/main" val="2910087416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科赫曲线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科赫曲线绘制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0EBCFD-D9A7-4DA8-8155-5FDA7087E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915566"/>
            <a:ext cx="5095875" cy="38884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8000193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科赫曲线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科赫曲线绘制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12FA47A-4B12-4C65-B948-BD2AA74D77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851670"/>
            <a:ext cx="1882552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科赫曲线属于分形几何分支，它的绘制过程体现了递归思想，绘制过程代码。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C1106B-C80F-4A99-B36B-C9EEF275E4D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347864" y="855500"/>
          <a:ext cx="5328594" cy="4056238"/>
        </p:xfrm>
        <a:graphic>
          <a:graphicData uri="http://schemas.openxmlformats.org/drawingml/2006/table">
            <a:tbl>
              <a:tblPr/>
              <a:tblGrid>
                <a:gridCol w="403476">
                  <a:extLst>
                    <a:ext uri="{9D8B030D-6E8A-4147-A177-3AD203B41FA5}">
                      <a16:colId xmlns:a16="http://schemas.microsoft.com/office/drawing/2014/main" val="803338479"/>
                    </a:ext>
                  </a:extLst>
                </a:gridCol>
                <a:gridCol w="1477705">
                  <a:extLst>
                    <a:ext uri="{9D8B030D-6E8A-4147-A177-3AD203B41FA5}">
                      <a16:colId xmlns:a16="http://schemas.microsoft.com/office/drawing/2014/main" val="3109249297"/>
                    </a:ext>
                  </a:extLst>
                </a:gridCol>
                <a:gridCol w="2347645">
                  <a:extLst>
                    <a:ext uri="{9D8B030D-6E8A-4147-A177-3AD203B41FA5}">
                      <a16:colId xmlns:a16="http://schemas.microsoft.com/office/drawing/2014/main" val="3130640995"/>
                    </a:ext>
                  </a:extLst>
                </a:gridCol>
                <a:gridCol w="1099768">
                  <a:extLst>
                    <a:ext uri="{9D8B030D-6E8A-4147-A177-3AD203B41FA5}">
                      <a16:colId xmlns:a16="http://schemas.microsoft.com/office/drawing/2014/main" val="457548551"/>
                    </a:ext>
                  </a:extLst>
                </a:gridCol>
              </a:tblGrid>
              <a:tr h="21575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8.1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e8.1DrawKoch.py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6128123"/>
                  </a:ext>
                </a:extLst>
              </a:tr>
              <a:tr h="161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05397837"/>
                  </a:ext>
                </a:extLst>
              </a:tr>
              <a:tr h="307368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#e8.1DrawKoch.py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turtle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(size, n):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if n == 0: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else: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for angle in [0, 60, -120, 60]: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turtle.left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(angle)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(size/3, n-1) 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main():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turtle.setup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(800,400)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turtle.speed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(0) 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控制绘制速度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turtle.goto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(-300, -50)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turtle.pendown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turtle.pensize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(600,3)     # 0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阶科赫曲线长度，阶数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turtle.hideturtle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390809"/>
                  </a:ext>
                </a:extLst>
              </a:tr>
              <a:tr h="161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2728" marR="427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62622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5380668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函数的定义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9BC24F0-CB2C-42A3-BE45-E6DF8545411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83568" y="1451669"/>
          <a:ext cx="4748129" cy="2934891"/>
        </p:xfrm>
        <a:graphic>
          <a:graphicData uri="http://schemas.openxmlformats.org/drawingml/2006/table">
            <a:tbl>
              <a:tblPr/>
              <a:tblGrid>
                <a:gridCol w="382953">
                  <a:extLst>
                    <a:ext uri="{9D8B030D-6E8A-4147-A177-3AD203B41FA5}">
                      <a16:colId xmlns:a16="http://schemas.microsoft.com/office/drawing/2014/main" val="3300245361"/>
                    </a:ext>
                  </a:extLst>
                </a:gridCol>
                <a:gridCol w="988783">
                  <a:extLst>
                    <a:ext uri="{9D8B030D-6E8A-4147-A177-3AD203B41FA5}">
                      <a16:colId xmlns:a16="http://schemas.microsoft.com/office/drawing/2014/main" val="586396446"/>
                    </a:ext>
                  </a:extLst>
                </a:gridCol>
                <a:gridCol w="2620336">
                  <a:extLst>
                    <a:ext uri="{9D8B030D-6E8A-4147-A177-3AD203B41FA5}">
                      <a16:colId xmlns:a16="http://schemas.microsoft.com/office/drawing/2014/main" val="3489201375"/>
                    </a:ext>
                  </a:extLst>
                </a:gridCol>
                <a:gridCol w="756057">
                  <a:extLst>
                    <a:ext uri="{9D8B030D-6E8A-4147-A177-3AD203B41FA5}">
                      <a16:colId xmlns:a16="http://schemas.microsoft.com/office/drawing/2014/main" val="2596424319"/>
                    </a:ext>
                  </a:extLst>
                </a:gridCol>
              </a:tblGrid>
              <a:tr h="22979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5.1 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m5.1HappyBirthday.py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6759334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374381"/>
                  </a:ext>
                </a:extLst>
              </a:tr>
              <a:tr h="19252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happy():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print("Happy birthday to you!")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happyB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(name):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happy()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happy()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print("Happy birthday, dear {}!".format(name))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happy()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happyB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("Mike")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happyB</a:t>
                      </a: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("Lily")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2170129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80517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A458F51-1C68-4868-9B53-54F2DBDB0E2E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57744" y="1649114"/>
          <a:ext cx="2723430" cy="2540000"/>
        </p:xfrm>
        <a:graphic>
          <a:graphicData uri="http://schemas.openxmlformats.org/drawingml/2006/table">
            <a:tbl>
              <a:tblPr firstRow="1" firstCol="1" bandRow="1"/>
              <a:tblGrid>
                <a:gridCol w="27234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78856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 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birthday, dear Mike!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birthday, dear Lily!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1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Happy birthday to you!</a:t>
                      </a:r>
                      <a:endParaRPr lang="zh-CN" sz="11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6" marR="5144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7167812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科赫曲线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科赫曲线绘制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69176C1-3576-4B01-8E25-F1E10059E5C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017130" y="771550"/>
          <a:ext cx="4515310" cy="4320540"/>
        </p:xfrm>
        <a:graphic>
          <a:graphicData uri="http://schemas.openxmlformats.org/drawingml/2006/table">
            <a:tbl>
              <a:tblPr/>
              <a:tblGrid>
                <a:gridCol w="341644">
                  <a:extLst>
                    <a:ext uri="{9D8B030D-6E8A-4147-A177-3AD203B41FA5}">
                      <a16:colId xmlns:a16="http://schemas.microsoft.com/office/drawing/2014/main" val="1398282366"/>
                    </a:ext>
                  </a:extLst>
                </a:gridCol>
                <a:gridCol w="689662">
                  <a:extLst>
                    <a:ext uri="{9D8B030D-6E8A-4147-A177-3AD203B41FA5}">
                      <a16:colId xmlns:a16="http://schemas.microsoft.com/office/drawing/2014/main" val="3157394341"/>
                    </a:ext>
                  </a:extLst>
                </a:gridCol>
                <a:gridCol w="2452698">
                  <a:extLst>
                    <a:ext uri="{9D8B030D-6E8A-4147-A177-3AD203B41FA5}">
                      <a16:colId xmlns:a16="http://schemas.microsoft.com/office/drawing/2014/main" val="630990590"/>
                    </a:ext>
                  </a:extLst>
                </a:gridCol>
                <a:gridCol w="1031306">
                  <a:extLst>
                    <a:ext uri="{9D8B030D-6E8A-4147-A177-3AD203B41FA5}">
                      <a16:colId xmlns:a16="http://schemas.microsoft.com/office/drawing/2014/main" val="576370850"/>
                    </a:ext>
                  </a:extLst>
                </a:gridCol>
              </a:tblGrid>
              <a:tr h="13657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8.2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e8.2DrawKoch.py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644225"/>
                  </a:ext>
                </a:extLst>
              </a:tr>
              <a:tr h="827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544097"/>
                  </a:ext>
                </a:extLst>
              </a:tr>
              <a:tr h="31031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#e8.2DrawKoch.py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turtle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(size, n):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if n == 0: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turtle.fd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else: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for angle in [0, 60, -120, 60]: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turtle.left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(angle)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(size/3, n-1) 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main():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turtle.setup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(600,600)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turtle.speed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(0)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turtle.penup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turtle.goto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(-200, 100)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turtle.pendown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turtle.pensize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level = 5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(400,level)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turtle.right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(120)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(400,level)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turtle.right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(120)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koch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(400,level)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05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turtle.hideturtle</a:t>
                      </a: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main()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1732163"/>
                  </a:ext>
                </a:extLst>
              </a:tr>
              <a:tr h="827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05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5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05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4651" marR="34651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9449094"/>
                  </a:ext>
                </a:extLst>
              </a:tr>
            </a:tbl>
          </a:graphicData>
        </a:graphic>
      </p:graphicFrame>
      <p:sp>
        <p:nvSpPr>
          <p:cNvPr id="5" name="矩形 2">
            <a:extLst>
              <a:ext uri="{FF2B5EF4-FFF2-40B4-BE49-F238E27FC236}">
                <a16:creationId xmlns:a16="http://schemas.microsoft.com/office/drawing/2014/main" id="{48824EF2-8AB4-4870-AACA-83FC751C1B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635646"/>
            <a:ext cx="233108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科赫曲线的雪花效果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745697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内置函数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130D12-1F10-4F5E-B23F-0E98A7B3E61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2913683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内置函数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F61F0122-EAEC-4DC9-ADD1-A33A8A7108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1259558"/>
            <a:ext cx="741682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解释器提供了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68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个内置函数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其中，前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36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个已经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将结果，需要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掌握。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D48A845-5581-4656-AFF4-FB179124014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31640" y="1794736"/>
          <a:ext cx="6823843" cy="2880360"/>
        </p:xfrm>
        <a:graphic>
          <a:graphicData uri="http://schemas.openxmlformats.org/drawingml/2006/table">
            <a:tbl>
              <a:tblPr firstRow="1" firstCol="1" bandRow="1"/>
              <a:tblGrid>
                <a:gridCol w="11713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89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4727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6840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6785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abs()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round()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compile()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locals()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all()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input()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set()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dir</a:t>
                      </a:r>
                      <a:r>
                        <a:rPr lang="en-US" sz="1200" kern="10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map()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any()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int()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sorted()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exec()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memoryview()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asci()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  <a:tabLst>
                          <a:tab pos="397510" algn="l"/>
                          <a:tab pos="539115" algn="ctr"/>
                        </a:tabLs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len()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str()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enumerate()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next()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bin()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list()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tuple()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filter()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object()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bool()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max()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type()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format()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property()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chr()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min()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zip()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frozenset()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repr()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complex()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oct()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getattr()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setattr()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dict()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open()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globals</a:t>
                      </a:r>
                      <a:r>
                        <a:rPr lang="en-US" sz="1200" kern="10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()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slice()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divmod()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ord()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bytes()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hasattr()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staticmethod()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eval()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pow()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delattr()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help()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sum()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float()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bytearray()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isinstance()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super()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hash()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range()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callable()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issubclass()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vars()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hex()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reversed()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classmethod()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iter()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__import()__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3458559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04862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组合数据类型</a:t>
            </a:r>
            <a:r>
              <a:rPr lang="en-US" altLang="zh-CN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——</a:t>
            </a:r>
            <a:r>
              <a:rPr lang="zh-CN" altLang="en-US" sz="2800" dirty="0">
                <a:latin typeface="华文新魏" panose="02010800040101010101" pitchFamily="2" charset="-122"/>
                <a:ea typeface="华文新魏" panose="02010800040101010101" pitchFamily="2" charset="-122"/>
              </a:rPr>
              <a:t>序列</a:t>
            </a:r>
            <a:endParaRPr lang="en-US" altLang="zh-CN" sz="2800" dirty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7" name="TextBox 2"/>
          <p:cNvSpPr txBox="1">
            <a:spLocks noChangeArrowheads="1"/>
          </p:cNvSpPr>
          <p:nvPr/>
        </p:nvSpPr>
        <p:spPr bwMode="auto">
          <a:xfrm>
            <a:off x="634001" y="760829"/>
            <a:ext cx="1723549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4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序列的特点</a:t>
            </a:r>
          </a:p>
        </p:txBody>
      </p:sp>
      <p:grpSp>
        <p:nvGrpSpPr>
          <p:cNvPr id="5" name="画布 8">
            <a:extLst>
              <a:ext uri="{FF2B5EF4-FFF2-40B4-BE49-F238E27FC236}">
                <a16:creationId xmlns:a16="http://schemas.microsoft.com/office/drawing/2014/main" id="{70C06894-0450-41E2-9A0E-97CE16FA73C6}"/>
              </a:ext>
            </a:extLst>
          </p:cNvPr>
          <p:cNvGrpSpPr/>
          <p:nvPr/>
        </p:nvGrpSpPr>
        <p:grpSpPr>
          <a:xfrm>
            <a:off x="1763688" y="988148"/>
            <a:ext cx="6751638" cy="4132263"/>
            <a:chOff x="0" y="0"/>
            <a:chExt cx="4302760" cy="3054985"/>
          </a:xfrm>
        </p:grpSpPr>
        <p:sp>
          <p:nvSpPr>
            <p:cNvPr id="6" name="画布 8">
              <a:extLst>
                <a:ext uri="{FF2B5EF4-FFF2-40B4-BE49-F238E27FC236}">
                  <a16:creationId xmlns:a16="http://schemas.microsoft.com/office/drawing/2014/main" id="{7D51E77F-FE10-4C96-B697-2A731A402900}"/>
                </a:ext>
              </a:extLst>
            </p:cNvPr>
            <p:cNvSpPr/>
            <p:nvPr/>
          </p:nvSpPr>
          <p:spPr>
            <a:xfrm>
              <a:off x="0" y="0"/>
              <a:ext cx="4302760" cy="3054985"/>
            </a:xfrm>
            <a:prstGeom prst="rect">
              <a:avLst/>
            </a:prstGeom>
            <a:noFill/>
            <a:ln w="9525">
              <a:noFill/>
            </a:ln>
          </p:spPr>
          <p:txBody>
            <a:bodyPr anchor="t"/>
            <a:lstStyle/>
            <a:p>
              <a:endParaRPr lang="en-US" altLang="en-US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7" name="文本框 9">
              <a:extLst>
                <a:ext uri="{FF2B5EF4-FFF2-40B4-BE49-F238E27FC236}">
                  <a16:creationId xmlns:a16="http://schemas.microsoft.com/office/drawing/2014/main" id="{9C5FD8D1-64F4-4C05-8374-75387114F69F}"/>
                </a:ext>
              </a:extLst>
            </p:cNvPr>
            <p:cNvSpPr txBox="1"/>
            <p:nvPr/>
          </p:nvSpPr>
          <p:spPr>
            <a:xfrm>
              <a:off x="95250" y="661035"/>
              <a:ext cx="734695" cy="28194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有序序列</a:t>
              </a:r>
            </a:p>
          </p:txBody>
        </p:sp>
        <p:sp>
          <p:nvSpPr>
            <p:cNvPr id="8" name="文本框 10">
              <a:extLst>
                <a:ext uri="{FF2B5EF4-FFF2-40B4-BE49-F238E27FC236}">
                  <a16:creationId xmlns:a16="http://schemas.microsoft.com/office/drawing/2014/main" id="{6189354E-9F99-4A08-9FE5-870260B7DC67}"/>
                </a:ext>
              </a:extLst>
            </p:cNvPr>
            <p:cNvSpPr txBox="1"/>
            <p:nvPr/>
          </p:nvSpPr>
          <p:spPr>
            <a:xfrm>
              <a:off x="104775" y="1510665"/>
              <a:ext cx="734695" cy="28194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just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无序序列</a:t>
              </a:r>
            </a:p>
          </p:txBody>
        </p:sp>
        <p:sp>
          <p:nvSpPr>
            <p:cNvPr id="9" name="文本框 11">
              <a:extLst>
                <a:ext uri="{FF2B5EF4-FFF2-40B4-BE49-F238E27FC236}">
                  <a16:creationId xmlns:a16="http://schemas.microsoft.com/office/drawing/2014/main" id="{FC2F48F7-5E69-4397-9496-4D972460DA62}"/>
                </a:ext>
              </a:extLst>
            </p:cNvPr>
            <p:cNvSpPr txBox="1"/>
            <p:nvPr/>
          </p:nvSpPr>
          <p:spPr>
            <a:xfrm>
              <a:off x="1545473" y="25351"/>
              <a:ext cx="1194211" cy="2812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列表</a:t>
              </a:r>
            </a:p>
          </p:txBody>
        </p:sp>
        <p:sp>
          <p:nvSpPr>
            <p:cNvPr id="10" name="文本框 12">
              <a:extLst>
                <a:ext uri="{FF2B5EF4-FFF2-40B4-BE49-F238E27FC236}">
                  <a16:creationId xmlns:a16="http://schemas.microsoft.com/office/drawing/2014/main" id="{0B6301CE-A85E-4DD2-8AC0-2CED14058489}"/>
                </a:ext>
              </a:extLst>
            </p:cNvPr>
            <p:cNvSpPr txBox="1"/>
            <p:nvPr/>
          </p:nvSpPr>
          <p:spPr>
            <a:xfrm>
              <a:off x="1540617" y="512646"/>
              <a:ext cx="1198662" cy="2812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元组</a:t>
              </a:r>
            </a:p>
          </p:txBody>
        </p:sp>
        <p:sp>
          <p:nvSpPr>
            <p:cNvPr id="11" name="文本框 13">
              <a:extLst>
                <a:ext uri="{FF2B5EF4-FFF2-40B4-BE49-F238E27FC236}">
                  <a16:creationId xmlns:a16="http://schemas.microsoft.com/office/drawing/2014/main" id="{2DA05CCE-A099-4548-98D2-C5BBDBECB54C}"/>
                </a:ext>
              </a:extLst>
            </p:cNvPr>
            <p:cNvSpPr txBox="1"/>
            <p:nvPr/>
          </p:nvSpPr>
          <p:spPr>
            <a:xfrm>
              <a:off x="1540617" y="1001350"/>
              <a:ext cx="1198662" cy="2812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字符串</a:t>
              </a:r>
            </a:p>
          </p:txBody>
        </p:sp>
        <p:sp>
          <p:nvSpPr>
            <p:cNvPr id="12" name="文本框 14">
              <a:extLst>
                <a:ext uri="{FF2B5EF4-FFF2-40B4-BE49-F238E27FC236}">
                  <a16:creationId xmlns:a16="http://schemas.microsoft.com/office/drawing/2014/main" id="{C776DFD9-6D17-44AE-A7EE-2D739BDFD016}"/>
                </a:ext>
              </a:extLst>
            </p:cNvPr>
            <p:cNvSpPr txBox="1"/>
            <p:nvPr/>
          </p:nvSpPr>
          <p:spPr>
            <a:xfrm>
              <a:off x="1539807" y="1507893"/>
              <a:ext cx="1199876" cy="2812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字典</a:t>
              </a:r>
            </a:p>
          </p:txBody>
        </p:sp>
        <p:sp>
          <p:nvSpPr>
            <p:cNvPr id="13" name="文本框 15">
              <a:extLst>
                <a:ext uri="{FF2B5EF4-FFF2-40B4-BE49-F238E27FC236}">
                  <a16:creationId xmlns:a16="http://schemas.microsoft.com/office/drawing/2014/main" id="{24174190-B750-4123-97C4-A37DD94E6A55}"/>
                </a:ext>
              </a:extLst>
            </p:cNvPr>
            <p:cNvSpPr txBox="1"/>
            <p:nvPr/>
          </p:nvSpPr>
          <p:spPr>
            <a:xfrm>
              <a:off x="1539403" y="2043542"/>
              <a:ext cx="1200686" cy="281204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集合</a:t>
              </a:r>
            </a:p>
          </p:txBody>
        </p:sp>
        <p:sp>
          <p:nvSpPr>
            <p:cNvPr id="14" name="文本框 16">
              <a:extLst>
                <a:ext uri="{FF2B5EF4-FFF2-40B4-BE49-F238E27FC236}">
                  <a16:creationId xmlns:a16="http://schemas.microsoft.com/office/drawing/2014/main" id="{1DCB235F-37DE-42C4-A6BB-F03EA5391A9B}"/>
                </a:ext>
              </a:extLst>
            </p:cNvPr>
            <p:cNvSpPr txBox="1"/>
            <p:nvPr/>
          </p:nvSpPr>
          <p:spPr>
            <a:xfrm>
              <a:off x="1539807" y="2526142"/>
              <a:ext cx="1200281" cy="499971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range、zip、map、enumerate等</a:t>
              </a:r>
            </a:p>
          </p:txBody>
        </p:sp>
        <p:sp>
          <p:nvSpPr>
            <p:cNvPr id="15" name="文本框 17">
              <a:extLst>
                <a:ext uri="{FF2B5EF4-FFF2-40B4-BE49-F238E27FC236}">
                  <a16:creationId xmlns:a16="http://schemas.microsoft.com/office/drawing/2014/main" id="{31AB6DC4-F435-475F-B346-8D09ED63F6E0}"/>
                </a:ext>
              </a:extLst>
            </p:cNvPr>
            <p:cNvSpPr txBox="1"/>
            <p:nvPr/>
          </p:nvSpPr>
          <p:spPr>
            <a:xfrm>
              <a:off x="3305810" y="687705"/>
              <a:ext cx="915670" cy="28194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可变序列</a:t>
              </a:r>
            </a:p>
          </p:txBody>
        </p:sp>
        <p:sp>
          <p:nvSpPr>
            <p:cNvPr id="16" name="文本框 18">
              <a:extLst>
                <a:ext uri="{FF2B5EF4-FFF2-40B4-BE49-F238E27FC236}">
                  <a16:creationId xmlns:a16="http://schemas.microsoft.com/office/drawing/2014/main" id="{6A83E2A8-F1ED-4FA3-AC6F-24564977FA7C}"/>
                </a:ext>
              </a:extLst>
            </p:cNvPr>
            <p:cNvSpPr txBox="1"/>
            <p:nvPr/>
          </p:nvSpPr>
          <p:spPr>
            <a:xfrm>
              <a:off x="3305175" y="1513205"/>
              <a:ext cx="914400" cy="281940"/>
            </a:xfrm>
            <a:prstGeom prst="rect">
              <a:avLst/>
            </a:prstGeom>
            <a:solidFill>
              <a:schemeClr val="lt1"/>
            </a:solidFill>
            <a:ln w="6350">
              <a:solidFill>
                <a:prstClr val="black"/>
              </a:solidFill>
            </a:ln>
          </p:spPr>
          <p:style>
            <a:lnRef idx="0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noAutofit/>
            </a:bodyPr>
            <a:lstStyle/>
            <a:p>
              <a:pPr algn="ctr" fontAlgn="base"/>
              <a:r>
                <a:rPr lang="en-US" altLang="zh-CN" sz="1800" strike="noStrike" kern="100" noProof="1">
                  <a:latin typeface="Calibri" panose="020F0502020204030204"/>
                  <a:ea typeface="宋体" panose="02010600030101010101" pitchFamily="2" charset="-122"/>
                  <a:cs typeface="Times New Roman" panose="02020603050405020304"/>
                  <a:sym typeface="Times New Roman" panose="02020603050405020304"/>
                </a:rPr>
                <a:t>不可变序列</a:t>
              </a:r>
            </a:p>
          </p:txBody>
        </p:sp>
        <p:cxnSp>
          <p:nvCxnSpPr>
            <p:cNvPr id="17" name="直接箭头连接符 19">
              <a:extLst>
                <a:ext uri="{FF2B5EF4-FFF2-40B4-BE49-F238E27FC236}">
                  <a16:creationId xmlns:a16="http://schemas.microsoft.com/office/drawing/2014/main" id="{06CE6FD1-ED00-4ED9-B3A2-4354974D412A}"/>
                </a:ext>
              </a:extLst>
            </p:cNvPr>
            <p:cNvCxnSpPr>
              <a:stCxn id="9" idx="3"/>
              <a:endCxn id="15" idx="1"/>
            </p:cNvCxnSpPr>
            <p:nvPr/>
          </p:nvCxnSpPr>
          <p:spPr>
            <a:xfrm>
              <a:off x="2739890" y="166370"/>
              <a:ext cx="565743" cy="662872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20">
              <a:extLst>
                <a:ext uri="{FF2B5EF4-FFF2-40B4-BE49-F238E27FC236}">
                  <a16:creationId xmlns:a16="http://schemas.microsoft.com/office/drawing/2014/main" id="{605F3263-7CAD-4870-AB17-BE2AF4846B0D}"/>
                </a:ext>
              </a:extLst>
            </p:cNvPr>
            <p:cNvCxnSpPr>
              <a:stCxn id="12" idx="3"/>
              <a:endCxn id="15" idx="1"/>
            </p:cNvCxnSpPr>
            <p:nvPr/>
          </p:nvCxnSpPr>
          <p:spPr>
            <a:xfrm flipV="1">
              <a:off x="2739546" y="828955"/>
              <a:ext cx="566147" cy="819670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21">
              <a:extLst>
                <a:ext uri="{FF2B5EF4-FFF2-40B4-BE49-F238E27FC236}">
                  <a16:creationId xmlns:a16="http://schemas.microsoft.com/office/drawing/2014/main" id="{E67E0155-EFD2-40EE-A2C7-3679FBB9F019}"/>
                </a:ext>
              </a:extLst>
            </p:cNvPr>
            <p:cNvCxnSpPr>
              <a:stCxn id="13" idx="3"/>
              <a:endCxn id="15" idx="1"/>
            </p:cNvCxnSpPr>
            <p:nvPr/>
          </p:nvCxnSpPr>
          <p:spPr>
            <a:xfrm flipV="1">
              <a:off x="2740329" y="829081"/>
              <a:ext cx="565338" cy="1355319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22">
              <a:extLst>
                <a:ext uri="{FF2B5EF4-FFF2-40B4-BE49-F238E27FC236}">
                  <a16:creationId xmlns:a16="http://schemas.microsoft.com/office/drawing/2014/main" id="{CDCE21C0-993F-4DC4-AB7A-A0247134C5DC}"/>
                </a:ext>
              </a:extLst>
            </p:cNvPr>
            <p:cNvCxnSpPr>
              <a:stCxn id="10" idx="3"/>
              <a:endCxn id="16" idx="1"/>
            </p:cNvCxnSpPr>
            <p:nvPr/>
          </p:nvCxnSpPr>
          <p:spPr>
            <a:xfrm>
              <a:off x="2739597" y="653415"/>
              <a:ext cx="565743" cy="100088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3">
              <a:extLst>
                <a:ext uri="{FF2B5EF4-FFF2-40B4-BE49-F238E27FC236}">
                  <a16:creationId xmlns:a16="http://schemas.microsoft.com/office/drawing/2014/main" id="{2584E46E-7EA7-4852-AFF6-B959D035C359}"/>
                </a:ext>
              </a:extLst>
            </p:cNvPr>
            <p:cNvCxnSpPr>
              <a:stCxn id="11" idx="3"/>
              <a:endCxn id="16" idx="1"/>
            </p:cNvCxnSpPr>
            <p:nvPr/>
          </p:nvCxnSpPr>
          <p:spPr>
            <a:xfrm>
              <a:off x="2739571" y="1142365"/>
              <a:ext cx="565743" cy="51217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4">
              <a:extLst>
                <a:ext uri="{FF2B5EF4-FFF2-40B4-BE49-F238E27FC236}">
                  <a16:creationId xmlns:a16="http://schemas.microsoft.com/office/drawing/2014/main" id="{16E49593-705E-49B2-A4AB-2CD4707BA973}"/>
                </a:ext>
              </a:extLst>
            </p:cNvPr>
            <p:cNvCxnSpPr>
              <a:stCxn id="14" idx="3"/>
              <a:endCxn id="16" idx="1"/>
            </p:cNvCxnSpPr>
            <p:nvPr/>
          </p:nvCxnSpPr>
          <p:spPr>
            <a:xfrm flipV="1">
              <a:off x="2739980" y="1654220"/>
              <a:ext cx="565338" cy="1122000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箭头连接符 25">
              <a:extLst>
                <a:ext uri="{FF2B5EF4-FFF2-40B4-BE49-F238E27FC236}">
                  <a16:creationId xmlns:a16="http://schemas.microsoft.com/office/drawing/2014/main" id="{6D46DBF1-F02E-4D1A-ABD6-31022D168500}"/>
                </a:ext>
              </a:extLst>
            </p:cNvPr>
            <p:cNvCxnSpPr>
              <a:stCxn id="9" idx="1"/>
              <a:endCxn id="7" idx="3"/>
            </p:cNvCxnSpPr>
            <p:nvPr/>
          </p:nvCxnSpPr>
          <p:spPr>
            <a:xfrm flipH="1">
              <a:off x="829898" y="166370"/>
              <a:ext cx="715879" cy="636113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箭头连接符 26">
              <a:extLst>
                <a:ext uri="{FF2B5EF4-FFF2-40B4-BE49-F238E27FC236}">
                  <a16:creationId xmlns:a16="http://schemas.microsoft.com/office/drawing/2014/main" id="{32F16291-BC39-4491-9543-D63698A7D2AC}"/>
                </a:ext>
              </a:extLst>
            </p:cNvPr>
            <p:cNvCxnSpPr>
              <a:stCxn id="10" idx="1"/>
              <a:endCxn id="7" idx="3"/>
            </p:cNvCxnSpPr>
            <p:nvPr/>
          </p:nvCxnSpPr>
          <p:spPr>
            <a:xfrm flipH="1">
              <a:off x="829675" y="653415"/>
              <a:ext cx="711023" cy="148818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箭头连接符 27">
              <a:extLst>
                <a:ext uri="{FF2B5EF4-FFF2-40B4-BE49-F238E27FC236}">
                  <a16:creationId xmlns:a16="http://schemas.microsoft.com/office/drawing/2014/main" id="{2E0A3DAF-FC78-4286-9500-596668144C6D}"/>
                </a:ext>
              </a:extLst>
            </p:cNvPr>
            <p:cNvCxnSpPr>
              <a:stCxn id="11" idx="1"/>
              <a:endCxn id="7" idx="3"/>
            </p:cNvCxnSpPr>
            <p:nvPr/>
          </p:nvCxnSpPr>
          <p:spPr>
            <a:xfrm flipH="1" flipV="1">
              <a:off x="829675" y="802479"/>
              <a:ext cx="711023" cy="339886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箭头连接符 28">
              <a:extLst>
                <a:ext uri="{FF2B5EF4-FFF2-40B4-BE49-F238E27FC236}">
                  <a16:creationId xmlns:a16="http://schemas.microsoft.com/office/drawing/2014/main" id="{30663D42-8E18-4377-9FD4-36759F4EFB7B}"/>
                </a:ext>
              </a:extLst>
            </p:cNvPr>
            <p:cNvCxnSpPr>
              <a:stCxn id="14" idx="1"/>
              <a:endCxn id="7" idx="3"/>
            </p:cNvCxnSpPr>
            <p:nvPr/>
          </p:nvCxnSpPr>
          <p:spPr>
            <a:xfrm flipH="1" flipV="1">
              <a:off x="829849" y="802158"/>
              <a:ext cx="709809" cy="1974062"/>
            </a:xfrm>
            <a:prstGeom prst="straightConnector1">
              <a:avLst/>
            </a:prstGeom>
            <a:ln w="25400">
              <a:solidFill>
                <a:srgbClr val="FF0000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箭头连接符 29">
              <a:extLst>
                <a:ext uri="{FF2B5EF4-FFF2-40B4-BE49-F238E27FC236}">
                  <a16:creationId xmlns:a16="http://schemas.microsoft.com/office/drawing/2014/main" id="{B2E838F6-20D6-498F-8FEB-359B8B0A72D1}"/>
                </a:ext>
              </a:extLst>
            </p:cNvPr>
            <p:cNvCxnSpPr>
              <a:stCxn id="12" idx="1"/>
              <a:endCxn id="8" idx="3"/>
            </p:cNvCxnSpPr>
            <p:nvPr/>
          </p:nvCxnSpPr>
          <p:spPr>
            <a:xfrm flipH="1">
              <a:off x="839157" y="1648626"/>
              <a:ext cx="700501" cy="3286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箭头连接符 30">
              <a:extLst>
                <a:ext uri="{FF2B5EF4-FFF2-40B4-BE49-F238E27FC236}">
                  <a16:creationId xmlns:a16="http://schemas.microsoft.com/office/drawing/2014/main" id="{47F8DBC5-6CA8-4EAA-9CF3-E98870857363}"/>
                </a:ext>
              </a:extLst>
            </p:cNvPr>
            <p:cNvCxnSpPr>
              <a:stCxn id="13" idx="1"/>
              <a:endCxn id="8" idx="3"/>
            </p:cNvCxnSpPr>
            <p:nvPr/>
          </p:nvCxnSpPr>
          <p:spPr>
            <a:xfrm flipH="1" flipV="1">
              <a:off x="838926" y="1652037"/>
              <a:ext cx="700501" cy="532363"/>
            </a:xfrm>
            <a:prstGeom prst="straightConnector1">
              <a:avLst/>
            </a:prstGeom>
            <a:ln w="25400">
              <a:solidFill>
                <a:schemeClr val="accent2"/>
              </a:solidFill>
              <a:tailEnd type="arrow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4181444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特点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555526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特点：</a:t>
            </a:r>
            <a:endParaRPr lang="en-US" altLang="zh-CN" sz="20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        ⑴Python内置对象，分配</a:t>
            </a:r>
            <a:r>
              <a:rPr lang="zh-CN" altLang="en-US" sz="2000" dirty="0">
                <a:solidFill>
                  <a:srgbClr val="FF0000"/>
                </a:solidFill>
              </a:rPr>
              <a:t>有序连续内存空间</a:t>
            </a:r>
            <a:r>
              <a:rPr lang="zh-CN" altLang="en-US" sz="2000" dirty="0"/>
              <a:t>。</a:t>
            </a:r>
            <a:r>
              <a:rPr lang="zh-CN" altLang="en-US" sz="2000" dirty="0">
                <a:solidFill>
                  <a:srgbClr val="FF0000"/>
                </a:solidFill>
              </a:rPr>
              <a:t>当列表增加或删除元素时，列表对象自动进行内存的扩展或收缩</a:t>
            </a:r>
            <a:r>
              <a:rPr lang="zh-CN" altLang="en-US" sz="2000" dirty="0"/>
              <a:t>，从而保证相邻元素之间没有缝隙。</a:t>
            </a:r>
            <a:endParaRPr lang="en-US" altLang="zh-CN" sz="20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/>
              <a:t>         ⑵Python列表的内存自动管理功能可以大幅度减少程序员的负担，但</a:t>
            </a:r>
            <a:r>
              <a:rPr lang="zh-CN" altLang="en-US" sz="2000" dirty="0">
                <a:solidFill>
                  <a:srgbClr val="FF0000"/>
                </a:solidFill>
              </a:rPr>
              <a:t>插入和删除非尾部元素时涉及到列表中大量元素的移动</a:t>
            </a:r>
            <a:r>
              <a:rPr lang="zh-CN" altLang="en-US" sz="2000" dirty="0"/>
              <a:t>，会严重影响效率并可能出现错误。</a:t>
            </a:r>
            <a:endParaRPr lang="en-US" altLang="zh-CN" sz="2000" dirty="0"/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en-US" altLang="zh-CN" sz="2000" dirty="0"/>
              <a:t>        </a:t>
            </a:r>
            <a:r>
              <a:rPr lang="zh-CN" altLang="en-US" sz="2000" dirty="0"/>
              <a:t>⑶</a:t>
            </a:r>
            <a:r>
              <a:rPr lang="zh-CN" altLang="en-US" sz="2000" dirty="0">
                <a:solidFill>
                  <a:srgbClr val="FF0000"/>
                </a:solidFill>
              </a:rPr>
              <a:t>应尽量从列表尾部进行元素的追加与删除操作</a:t>
            </a:r>
            <a:r>
              <a:rPr lang="zh-CN" altLang="en-US" sz="2000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303478043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形式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列表的形式：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 ⑴列表的所有元素（项）放在一对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方括号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[]中，相邻元素之间使用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逗号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分隔。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 ⑵在Python中，</a:t>
            </a: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同一个列表中元素的数据类型可以各不相同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，可以同时包含整数、实数、字符串等基本类型的元素，也可以包含列表、元组、字典、集合、函数以及其他任意对象。</a:t>
            </a: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000" dirty="0"/>
              <a:t>⑶</a:t>
            </a: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如果只有一对方括号而没有任何元素则表示空列表。</a:t>
            </a:r>
            <a:endParaRPr lang="en-US" altLang="zh-CN" sz="2000" dirty="0"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如：</a:t>
            </a:r>
          </a:p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[10, 20, 30, 40]</a:t>
            </a:r>
          </a:p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['crunchy frog', 'ram bladder', 'lark vomit']</a:t>
            </a:r>
          </a:p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['spam', 2.0, 5, [10, 20]]</a:t>
            </a:r>
          </a:p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[['file1', 200,7], ['file2', 260,9]]</a:t>
            </a:r>
          </a:p>
          <a:p>
            <a:pPr marL="0" indent="0">
              <a:buNone/>
            </a:pPr>
            <a:r>
              <a:rPr lang="zh-CN" altLang="en-US" sz="2000" dirty="0">
                <a:latin typeface="仿宋" panose="02010609060101010101" pitchFamily="49" charset="-122"/>
                <a:ea typeface="仿宋" panose="02010609060101010101" pitchFamily="49" charset="-122"/>
              </a:rPr>
              <a:t>[{3}, {5:6}, (1, 2, 3)]</a:t>
            </a:r>
            <a:endParaRPr kumimoji="0" lang="zh-CN" altLang="en-US" sz="2000" i="0" u="none" strike="noStrike" kern="1200" cap="none" spc="0" normalizeH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329700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创建与删除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创建：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    ⑴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使用“=”直接将一个列表赋值给变量即可创建列表对象。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&gt;&gt;&gt; </a:t>
            </a:r>
            <a:r>
              <a:rPr lang="en-US" altLang="zh-CN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My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_list = ['</a:t>
            </a:r>
            <a:r>
              <a:rPr lang="en-US" altLang="zh-CN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wang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', '</a:t>
            </a:r>
            <a:r>
              <a:rPr lang="en-US" altLang="zh-CN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Zhang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', '</a:t>
            </a:r>
            <a:r>
              <a:rPr lang="en-US" altLang="zh-CN" sz="2000" dirty="0" err="1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liu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']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&gt;&gt;&gt; </a:t>
            </a:r>
            <a:r>
              <a:rPr lang="en-US" altLang="zh-CN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My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_list = []                       #创建空列表</a:t>
            </a:r>
            <a:endParaRPr lang="en-US" altLang="zh-CN" sz="2000" dirty="0">
              <a:solidFill>
                <a:srgbClr val="1D494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indent="-208280" fontAlgn="auto">
              <a:lnSpc>
                <a:spcPct val="10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</a:t>
            </a: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⑵使用list()函数把元组、range对象、字符串、字典、集合或其他可迭代对象转换为列表。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list((3,5,7,9,11))                #将元组转换为列表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list(range(1, 10, 2))             #将range对象转换为列表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list('hello world')               #将字符串转换为列表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list({3,7,5})                     #将集合转换为列表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list({'a':3, 'b':9, 'c':78})      #将字典的“键”转换为列表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 = list()                        #创建空列表</a:t>
            </a:r>
          </a:p>
        </p:txBody>
      </p:sp>
    </p:spTree>
    <p:extLst>
      <p:ext uri="{BB962C8B-B14F-4D97-AF65-F5344CB8AC3E}">
        <p14:creationId xmlns:p14="http://schemas.microsoft.com/office/powerpoint/2010/main" val="204832697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创建与删除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删除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 使用del命令将其删除，这一点适用于所有类型的Python对象。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</a:t>
            </a:r>
            <a:endParaRPr lang="en-US" altLang="zh-CN" sz="2000" dirty="0">
              <a:solidFill>
                <a:srgbClr val="1D494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 = [1, 2, 3]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del x                      #删除列表对象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                          #对象删除后无法再访问，抛出异常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NameError: name 'x' is not defined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106321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元素访问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仿宋" panose="02010609060101010101" pitchFamily="49" charset="-122"/>
                <a:ea typeface="仿宋" panose="02010609060101010101" pitchFamily="49" charset="-122"/>
                <a:cs typeface="+mn-cs"/>
              </a:rPr>
              <a:t>访问：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仿宋" panose="02010609060101010101" pitchFamily="49" charset="-122"/>
              <a:ea typeface="仿宋" panose="02010609060101010101" pitchFamily="49" charset="-122"/>
              <a:cs typeface="+mn-cs"/>
            </a:endParaRPr>
          </a:p>
          <a:p>
            <a:pPr lvl="0"/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   使用整数作为下标来访问其中的元素，其中0表示第1个元素，1表示第2个元素，2表示第3个元素，以此类推；列表还支持使用负整数作为下标，其中-1表示最后1个元素，-2表示倒数第2个元素，-3表示倒数第3个元素，以此类推。</a:t>
            </a:r>
            <a:endParaRPr lang="en-US" altLang="zh-CN" sz="2000" dirty="0">
              <a:solidFill>
                <a:srgbClr val="1D494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 = list('Python')             #创建类别对象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['P', 'y', 't', 'h', 'o', 'n']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x[0]                           #下标为0的元素，第一个元素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'P'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&gt;&gt;&gt; x[-1]                          #下标为-1的元素，最后一个元素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'n'</a:t>
            </a:r>
          </a:p>
          <a:p>
            <a:pPr lvl="0"/>
            <a:endParaRPr lang="zh-CN" altLang="en-US" sz="2000" dirty="0">
              <a:solidFill>
                <a:srgbClr val="1D4940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7197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对象的常用方法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8CD57F7-EF0C-4EFC-A73C-3A2B3357DA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5732949"/>
              </p:ext>
            </p:extLst>
          </p:nvPr>
        </p:nvGraphicFramePr>
        <p:xfrm>
          <a:off x="323528" y="808038"/>
          <a:ext cx="8363272" cy="364363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69921">
                  <a:extLst>
                    <a:ext uri="{9D8B030D-6E8A-4147-A177-3AD203B41FA5}">
                      <a16:colId xmlns:a16="http://schemas.microsoft.com/office/drawing/2014/main" val="2423433446"/>
                    </a:ext>
                  </a:extLst>
                </a:gridCol>
                <a:gridCol w="6593351">
                  <a:extLst>
                    <a:ext uri="{9D8B030D-6E8A-4147-A177-3AD203B41FA5}">
                      <a16:colId xmlns:a16="http://schemas.microsoft.com/office/drawing/2014/main" val="901616803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1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zh-CN" altLang="en-US" sz="1800" b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说明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5529283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append(x)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</a:t>
                      </a: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追加至列表尾部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0304424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extend(L)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将列表</a:t>
                      </a:r>
                      <a:r>
                        <a:rPr lang="en-US" altLang="zh-CN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</a:t>
                      </a:r>
                      <a:r>
                        <a:rPr lang="zh-CN" altLang="en-US" sz="1800" b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中所有元素追加至列表尾部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84155197"/>
                  </a:ext>
                </a:extLst>
              </a:tr>
              <a:tr h="9004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insert(i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ndex</a:t>
                      </a: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, x)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在列表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位置处插入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，该位置后面的所有元素后移并且在列表中的索引加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，如果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为正数且大于列表长度则在列表尾部追加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，如果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为负数且小于列表长度的相反数则在列表头部插入元素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endParaRPr lang="zh-CN" altLang="en-US" sz="1800" b="0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5396867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remove(x)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在列表中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删除第一个值为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的元素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，该元素之后所有元素前移并且索引减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，如果列表中不存在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则抛出异常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91633064"/>
                  </a:ext>
                </a:extLst>
              </a:tr>
              <a:tr h="90043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pop([i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ndex</a:t>
                      </a: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])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删除并返回列表中下标为</a:t>
                      </a:r>
                      <a:r>
                        <a:rPr lang="en-US" altLang="zh-CN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的元素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，如果不指定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则默认为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-1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，弹出最后一个元素；如果弹出中间位置的元素则后面的元素索引减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1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；如果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index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不是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[-L, L]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区间上的整数则抛出异常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0728457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clear()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清空列表，删除列表中所有元素，保留列表对象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518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86069413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对象的常用方法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BA294FAC-09FA-4E17-B9E0-F22FC71984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6456431"/>
              </p:ext>
            </p:extLst>
          </p:nvPr>
        </p:nvGraphicFramePr>
        <p:xfrm>
          <a:off x="323528" y="1011545"/>
          <a:ext cx="8568952" cy="192024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813449">
                  <a:extLst>
                    <a:ext uri="{9D8B030D-6E8A-4147-A177-3AD203B41FA5}">
                      <a16:colId xmlns:a16="http://schemas.microsoft.com/office/drawing/2014/main" val="579657670"/>
                    </a:ext>
                  </a:extLst>
                </a:gridCol>
                <a:gridCol w="6755503">
                  <a:extLst>
                    <a:ext uri="{9D8B030D-6E8A-4147-A177-3AD203B41FA5}">
                      <a16:colId xmlns:a16="http://schemas.microsoft.com/office/drawing/2014/main" val="766014248"/>
                    </a:ext>
                  </a:extLst>
                </a:gridCol>
              </a:tblGrid>
              <a:tr h="28702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index(x)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返回列表中第一个值为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的元素的索引，若不存在值为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的元素则抛出异常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7518698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count(x)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x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在列表中的出现次数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50995819"/>
                  </a:ext>
                </a:extLst>
              </a:tr>
              <a:tr h="22542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reverse()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对列表所有元素进行原地逆序，首尾交换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16291024"/>
                  </a:ext>
                </a:extLst>
              </a:tr>
              <a:tr h="45021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sort(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key=None, reverse=False</a:t>
                      </a: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对列表中的元素进行原地排序，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key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用来指定排序规则，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reverse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为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False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表示升序，</a:t>
                      </a:r>
                      <a:r>
                        <a:rPr lang="en-US" altLang="zh-CN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True</a:t>
                      </a: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表示降序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7009838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1800" b="0" dirty="0">
                          <a:latin typeface="Calibri" panose="020F0502020204030204" charset="0"/>
                          <a:cs typeface="Calibri" panose="020F0502020204030204" charset="0"/>
                        </a:rPr>
                        <a:t>copy()</a:t>
                      </a:r>
                      <a:endParaRPr lang="en-US" altLang="zh-CN" sz="1800" b="0" dirty="0">
                        <a:latin typeface="Calibri" panose="020F0502020204030204" charset="0"/>
                        <a:ea typeface="Calibri" panose="020F0502020204030204" charset="0"/>
                        <a:cs typeface="Calibri" panose="020F0502020204030204" charset="0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zh-CN" altLang="en-US" sz="1800" b="0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返回列表的浅复制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96636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4689706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函数的调用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8DEE62E8-09B0-4932-A540-56EE61D7B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1294770"/>
            <a:ext cx="8031004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程序调用一个函数需要执行以下四个步骤：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）调用程序在调用处暂停执行；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）在调用时将实参复制给函数的形参；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）执行函数体语句；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）函数调用结束给出返回值，程序回到调用前的暂停处继续执行。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52651878-3F26-468D-A174-B401521B12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676" y="2781040"/>
            <a:ext cx="6318647" cy="193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1">
            <a:extLst>
              <a:ext uri="{FF2B5EF4-FFF2-40B4-BE49-F238E27FC236}">
                <a16:creationId xmlns:a16="http://schemas.microsoft.com/office/drawing/2014/main" id="{4A6BD1E6-4274-43AB-AE17-09CA811FF5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3137" y="4711147"/>
            <a:ext cx="2457724" cy="3163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1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微实例</a:t>
            </a:r>
            <a:r>
              <a:rPr lang="en-US" altLang="zh-CN" sz="11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5.1</a:t>
            </a:r>
            <a:r>
              <a:rPr lang="zh-CN" altLang="zh-CN" sz="11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</a:t>
            </a:r>
            <a:r>
              <a:rPr lang="en-US" altLang="zh-CN" sz="1100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happyB</a:t>
            </a:r>
            <a:r>
              <a:rPr lang="en-US" altLang="zh-CN" sz="11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()</a:t>
            </a:r>
            <a:r>
              <a:rPr lang="zh-CN" altLang="zh-CN" sz="11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的被调用过程</a:t>
            </a:r>
          </a:p>
        </p:txBody>
      </p:sp>
    </p:spTree>
    <p:extLst>
      <p:ext uri="{BB962C8B-B14F-4D97-AF65-F5344CB8AC3E}">
        <p14:creationId xmlns:p14="http://schemas.microsoft.com/office/powerpoint/2010/main" val="4191071386"/>
      </p:ext>
    </p:extLst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常用方法解析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1D49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⑴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append()、insert()、extend()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append()用于向列表尾部追加一个元素，insert()用于向列表指定位置插入一个元素，extend()用于将另一个列表中的所有元素追加至当前列表的尾部。方法都属于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原地操作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，不影响列表对象在内存中的起始地址。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3]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         #查看对象的内存地址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50159368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x.append(4)                     #在尾部追加元素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x.insert(0, 0)                  #在指定位置插入元素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x.extend([5, 6, 7])             #在尾部追加多个元素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[0, 1, 2, 3, 4, 5, 6, 7]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#列表在内存中的地址不变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50159368</a:t>
            </a:r>
          </a:p>
        </p:txBody>
      </p:sp>
    </p:spTree>
    <p:extLst>
      <p:ext uri="{BB962C8B-B14F-4D97-AF65-F5344CB8AC3E}">
        <p14:creationId xmlns:p14="http://schemas.microsoft.com/office/powerpoint/2010/main" val="290174675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常用方法解析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⑵ pop()、remove()、clear()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pop()用于删除并返回指定位置（默认是最后一个）上的元素；remove()用于删除列表中第一个值与指定值相等的元素；clear()用于清空列表中的所有元素。这3个方法也属于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原地操作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使用del命令删除列表中指定位置的元素，同样也属于原地操作。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3, 4, 5, 6, 7]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x.pop()                        #弹出并返回尾部元素</a:t>
            </a:r>
            <a:endParaRPr lang="zh-CN" altLang="en-US" sz="20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x.pop(0)                       #弹出并返回指定位置的元素</a:t>
            </a:r>
            <a:endParaRPr lang="zh-CN" altLang="en-US" sz="20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x.clear()                      #删除所有元素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1, 1, 2]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x.remove(2)                    #删除首个值为2的元素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del x[3]                       #删除指定位置上的元素</a:t>
            </a:r>
          </a:p>
        </p:txBody>
      </p:sp>
    </p:spTree>
    <p:extLst>
      <p:ext uri="{BB962C8B-B14F-4D97-AF65-F5344CB8AC3E}">
        <p14:creationId xmlns:p14="http://schemas.microsoft.com/office/powerpoint/2010/main" val="22289274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常用方法解析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⑶</a:t>
            </a:r>
            <a:r>
              <a:rPr lang="zh-CN" altLang="en-US" sz="2000" dirty="0"/>
              <a:t>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count()、index()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列表方法count()用于返回列表中指定元素出现的次数；index()用于返回指定元素在列表中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首次出现的位置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，如果该元素不在列表中则抛出异常。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2, 3, 3, 3, 4, 4, 4, 4]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x.count(3)                     #元素3在列表x中的出现次数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x.count(5)                     #不存在，返回0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x.index(2)                     #元素2在列表x中首次出现的索引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x.index(5)                     #列表x中没有5，抛出异常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ValueError: 5 is not in list</a:t>
            </a:r>
          </a:p>
        </p:txBody>
      </p:sp>
    </p:spTree>
    <p:extLst>
      <p:ext uri="{BB962C8B-B14F-4D97-AF65-F5344CB8AC3E}">
        <p14:creationId xmlns:p14="http://schemas.microsoft.com/office/powerpoint/2010/main" val="187864443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常用方法解析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⑶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Times New Roman" pitchFamily="18" charset="0"/>
                <a:ea typeface="宋体" charset="-122"/>
                <a:cs typeface="+mn-cs"/>
              </a:rPr>
              <a:t> 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count()、index()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       列表方法count()用于返回列表中指定元素出现的次数；index()用于返回指定元素在列表中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首次出现的位置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，如果该元素不在列表中则抛出异常。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 = [1, 2, 2, 3, 3, 3, 4, 4, 4, 4]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x.count(3)                     #元素3在列表x中的出现次数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3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x.count(5)                     #不存在，返回0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0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x.index(2)                     #元素2在列表x中首次出现的索引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1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x.index(5)                     #列表x中没有5，抛出异常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ValueError: 5 is not in list</a:t>
            </a:r>
          </a:p>
        </p:txBody>
      </p:sp>
    </p:spTree>
    <p:extLst>
      <p:ext uri="{BB962C8B-B14F-4D97-AF65-F5344CB8AC3E}">
        <p14:creationId xmlns:p14="http://schemas.microsoft.com/office/powerpoint/2010/main" val="106889563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常用方法解析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⑷sort()、reverse()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sort()方法用于按照指定的规则对所有元素进行排序；reverse()方法用于将列表所有元素逆序或翻转。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list(range(11))                           #包含11个整数的列表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import random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random.shuffle(x)                         #把列表x中的元素随机乱序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[6, 0, 1, 7, 4, 3, 2, 8, 5, 10, 9]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x.sort(key=lambda item:len(str(item)), reverse=True)  </a:t>
            </a: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[10, 6, 0, 1, 7, 4, 3, 2, 8, 5, 9]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x.sort(key=str)                            #按转换为字符串后的大小，升序排序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x.sort()                                         #按默认规则排序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x.reverse()                                  #把所有元素翻转或逆序</a:t>
            </a:r>
          </a:p>
        </p:txBody>
      </p:sp>
    </p:spTree>
    <p:extLst>
      <p:ext uri="{BB962C8B-B14F-4D97-AF65-F5344CB8AC3E}">
        <p14:creationId xmlns:p14="http://schemas.microsoft.com/office/powerpoint/2010/main" val="395707679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运算符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+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28600"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加法运算符+也可以实现列表增加元素的目的，但不属于原地操作，而是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返回新列表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，涉及大量元素的复制，效率非常低。使用复合赋值运算符+=实现列表追加元素时属于原地操作，与append()方法一样高效。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3]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53868168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x + [4]                         #连接两个列表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       #内存地址发生改变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53875720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+= [5]                            #为列表追加元素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      #内存地址不变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53875720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32846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运算符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*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乘法运算符*可以用于列表和整数相乘，表示序列重复，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返回新列表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。运算符*=也可以用于列表元素重复，属于原地操作。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[1, 2, 3, 4]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54497224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x * 2                           #元素重复，返回新列表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      #地址发生改变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54603912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*= 2                               #元素重复，原地进行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[1, 2, 3, 4, 1, 2, 3, 4, 1, 2, 3, 4, 1, 2, 3, 4]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id(x)                                 #地址不变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54603912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17800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运算符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in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/>
              <a:t>       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成员测试运算符in（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not in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）可用于测试列表中是否包含某个元素，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查询时间随着列表长度的增加而线性增加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，而同样的操作对于集合而言则是常数级的。</a:t>
            </a:r>
          </a:p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3 in [1, 2, 3]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True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3 in [1, 2, '3']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False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192570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内置函数应用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3426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⑴max()、min()函数用于返回列表中所有元素的最大值和最小值。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⑵sum()函数用于返回列表中所有元素之和；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⑶len()函数用于返回列表中元素个数，zip()函数用于将多个列表中元素重新组合为元组并返回包含这些元组的zip对象；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⑷enumerate()函数返回包含若干下标和值的迭代对象；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⑸ map()函数把函数映射到列表上的每个元素，filter()函数根据指定函数的返回值对列表元素进行过滤；</a:t>
            </a:r>
          </a:p>
          <a:p>
            <a:pPr fontAlgn="auto">
              <a:lnSpc>
                <a:spcPct val="10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⑹ all()函数用来测试列表中是否所有元素都等价于True，any()用来测试列表中是否有等价于True的元素。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551732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内置函数应用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list(range(11))                 #生成列表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import random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random.shuffle(x)                #打乱列表中元素顺序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[0, 6, 10, 9, 8, 7, 4, 5, 2, 1, 3]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all(x)                                         #测试是否所有元素都等价于True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False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any(x)                                      #测试是否存在等价于True的元素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True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max(x)                                    #返回最大值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10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max(x, key=str)                     #按指定规则返回最大值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9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min(x)</a:t>
            </a:r>
            <a:endParaRPr lang="zh-CN" altLang="en-US" sz="18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0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443058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函数的调用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C81A6D97-1D38-44EF-8062-5C470A3353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404332"/>
            <a:ext cx="6226969" cy="162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A4674B4-E645-4305-AE7C-FF0BBBEF0D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3080" y="3134334"/>
            <a:ext cx="6215529" cy="16263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04378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楷体" panose="02010600040101010101" pitchFamily="2" charset="-122"/>
                <a:ea typeface="华文楷体" panose="02010600040101010101" pitchFamily="2" charset="-122"/>
              </a:rPr>
              <a:t>列表</a:t>
            </a:r>
            <a:r>
              <a:rPr lang="en-US" altLang="zh-CN" sz="2800" b="0" dirty="0">
                <a:latin typeface="+mn-lt"/>
                <a:ea typeface="华文楷体" panose="02010600040101010101" pitchFamily="2" charset="-122"/>
              </a:rPr>
              <a:t>list——</a:t>
            </a:r>
            <a:r>
              <a:rPr lang="zh-CN" altLang="en-US" sz="2800" b="0" dirty="0">
                <a:latin typeface="+mn-lt"/>
                <a:ea typeface="华文楷体" panose="02010600040101010101" pitchFamily="2" charset="-122"/>
              </a:rPr>
              <a:t>内置函数应用</a:t>
            </a:r>
            <a:endParaRPr lang="en-US" altLang="zh-CN" sz="2800" b="0" dirty="0">
              <a:solidFill>
                <a:schemeClr val="accent1"/>
              </a:solidFill>
              <a:latin typeface="+mn-lt"/>
              <a:ea typeface="华文楷体" panose="020106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 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sum(x)                    #所有元素之和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55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len(x)                    #列表元素个数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11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list(zip(x, [1]*11))      #多列表元素重新组合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[(0, 1), (6, 1), (10, 1), (9, 1), (8, 1), (7, 1), (4, 1), (5, 1), (2, 1), (1, 1), (3, 1)]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list(zip(range(1,4)))     #zip()函数也可以用于一个序列或迭代对象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[(1,), (2,), (3,)]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list(zip(['a', 'b', 'c'], [1, 2]))    #如果两个列表不等长，以短的为准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[('a', 1), ('b', 2)]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enumerate(x)              #枚举列表元素，返回enumerate对象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&lt;enumerate object at 0x00000000030A9120&gt;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list(enumerate(x))        #enumerate对象可以转换为列表、元组、集合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[(0, 0), (1, 6), (2, 10), (3, 9), (4, 8), (5, 7), (6, 4), (7, 5), (8, 2), (9, 1), (10, 3)]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48261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列表推导式语法与应用案例</a:t>
            </a:r>
            <a:endParaRPr lang="en-US" altLang="zh-CN" sz="2400" b="0" dirty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658306"/>
            <a:ext cx="8496944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1D494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 </a:t>
            </a:r>
            <a:r>
              <a:rPr lang="en-US" altLang="x-none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列表推导式使用非常简洁的方式来快速生成满足特定需求的列表，代码具有非常强的可读性</a:t>
            </a: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。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列表推导式语法形式为：</a:t>
            </a:r>
            <a:endParaRPr lang="zh-CN" altLang="en-US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[expression   for expr1 in sequence1 if condition1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                for expr2 in sequence2 if condition2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                for expr3 in sequence3 if condition3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      	          ...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>
              <a:spcBef>
                <a:spcPts val="0"/>
              </a:spcBef>
            </a:pP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                for </a:t>
            </a:r>
            <a:r>
              <a:rPr lang="en-US" altLang="x-none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exprN</a:t>
            </a: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in </a:t>
            </a:r>
            <a:r>
              <a:rPr lang="en-US" altLang="x-none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sequenceN</a:t>
            </a: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if </a:t>
            </a:r>
            <a:r>
              <a:rPr lang="en-US" altLang="x-none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conditionN</a:t>
            </a:r>
            <a:r>
              <a:rPr lang="en-US" altLang="x-none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]</a:t>
            </a:r>
            <a:endParaRPr lang="en-US" altLang="x-none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16397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列表推导式语法与应用案例</a:t>
            </a:r>
            <a:endParaRPr lang="en-US" altLang="zh-CN" sz="2400" b="0" dirty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阿凡提与国王比赛下棋，国王说要是自己输了的话阿凡提想要什么他都可以拿得出来。阿凡提说那就要点米吧，棋盘一共64个小格子，在第一个格子里放1粒米，第二个格子里放2粒米，第三个格子里放4粒米，以此类推，后面每个格子里的米都是前一个格子里的2倍，一直把64个格子都放满。需要多少粒米呢？</a:t>
            </a:r>
            <a:endParaRPr lang="en-US" altLang="zh-CN" sz="2000" noProof="1">
              <a:latin typeface="华文细黑" panose="02010600040101010101" pitchFamily="2" charset="-122"/>
              <a:ea typeface="华文细黑" panose="02010600040101010101" pitchFamily="2" charset="-122"/>
              <a:sym typeface="+mn-ea"/>
            </a:endParaRPr>
          </a:p>
          <a:p>
            <a:endParaRPr lang="en-US" altLang="zh-CN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sum([2**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for 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in range(64)])</a:t>
            </a:r>
            <a:endParaRPr lang="en-US" altLang="zh-CN" sz="2000" noProof="1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18446744073709551615</a:t>
            </a:r>
            <a:endParaRPr lang="en-US" altLang="zh-CN" sz="2000" noProof="1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int</a:t>
            </a:r>
            <a:r>
              <a:rPr lang="en-US" altLang="zh-CN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('1'*64, 2)</a:t>
            </a:r>
            <a:endParaRPr lang="en-US" altLang="zh-CN" sz="2000" noProof="1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en-US" altLang="zh-CN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18446744073709551615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895481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列表推导式语法与应用案例</a:t>
            </a:r>
            <a:endParaRPr lang="en-US" altLang="zh-CN" sz="2400" b="0" dirty="0">
              <a:solidFill>
                <a:schemeClr val="accent1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列表推导式在逻辑上等价于一个循环语句，只是形式上更加简洁。例如：</a:t>
            </a:r>
          </a:p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aList = [x*x for x in range(10)]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相当于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aList = []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for x in range(10):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       aList.append(x*x)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32867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元组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tuple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列表的功能强大，但负担也很重，在很大程度上影响了运行效率。有时候我们并不需要那么多功能，很希望能有个轻量级的列表，元组（tuple）正是这样一种类型。</a:t>
            </a:r>
          </a:p>
          <a:p>
            <a:pPr fontAlgn="auto">
              <a:lnSpc>
                <a:spcPct val="150000"/>
              </a:lnSpc>
            </a:pP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        从形式上，元组的所有元素放在一对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圆括号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中，元素之间使用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逗号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分隔，如果元组中只有一个元素则必须在最后增加一个</a:t>
            </a:r>
            <a:r>
              <a:rPr lang="zh-CN" altLang="en-US" sz="2000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逗号</a:t>
            </a:r>
            <a:r>
              <a:rPr lang="zh-CN" altLang="en-US" sz="2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13591574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元组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tuple——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创建及访问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(1, 2, 3)       #直接把元组赋值给一个变量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type(x)             #使用type()函数查看变量类型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&lt;class 'tuple'&gt;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x[0]                #元组支持使用下标访问特定位置的元素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1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x[-1]               #最后一个元素，元组也支持双向索引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x[1] = 4            #元组是不可变的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TypeError: 'tuple' object does not support item assignment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(3)             #这和x = 3是一样的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(3,)            #如果元组中只有一个元素，必须在后面多写一个逗号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18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(3,)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174328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元组</a:t>
            </a:r>
            <a:r>
              <a:rPr lang="en-US" altLang="zh-CN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tuple——</a:t>
            </a:r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创建及访问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</a:rPr>
              <a:t> 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()                        #空元组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tuple()               #空元组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tuple(range(5))     #将其他迭代对象转换为元组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(0, 1, 2, 3, 4)</a:t>
            </a:r>
          </a:p>
          <a:p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很多内置函数的返回值也是包含了若干元组的可迭代对象，例如enumerate()、zip()等等。</a:t>
            </a:r>
          </a:p>
          <a:p>
            <a:pPr marL="0" indent="0"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list(enumerate(range(5)))</a:t>
            </a:r>
          </a:p>
          <a:p>
            <a:pPr marL="0" indent="0"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[(0, 0), (1, 1), (2, 2), (3, 3), (4, 4)]</a:t>
            </a:r>
          </a:p>
          <a:p>
            <a:pPr marL="0" indent="0"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list(zip(range(3), 'abcdefg'))</a:t>
            </a:r>
          </a:p>
          <a:p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[(0, 'a'), (1, 'b'), (2, 'c')]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63150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列表和元组的异同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dirty="0">
                <a:solidFill>
                  <a:srgbClr val="1D494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列表</a:t>
            </a:r>
            <a:r>
              <a:rPr lang="zh-CN" altLang="en-US" sz="2000" dirty="0"/>
              <a:t>和元组都属于有序序列，都支持使用双向索引访问其中的元素，以及使用count()方法统计指定元素的出现次数和index()方法获取指定元素的索引，len()、map()、filter()等大量内置函数和+、+=、in等运算符也都可以作用于列表和元组。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936521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列表和元组的异同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43499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元组属于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不可变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（immutable）序列，不可以直接修改元组中元素的值，也无法为元组增加或删除元素。</a:t>
            </a:r>
          </a:p>
          <a:p>
            <a:pPr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元组没有提供append()、extend()和insert()等方法，无法向元组中添加元素；同样，元组也没有remove()和pop()方法，也不支持对元组元素进行del操作，不能从元组中删除元素，而只能使用del命令删除整个元组。</a:t>
            </a:r>
          </a:p>
          <a:p>
            <a:pPr fontAlgn="auto">
              <a:lnSpc>
                <a:spcPct val="150000"/>
              </a:lnSpc>
              <a:spcBef>
                <a:spcPts val="40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元组也支持切片操作，但是只能通过切片来访问元组中的元素，而不允许使用切片来修改元组中元素的值，也不支持使用切片操作来为元组增加或删除元素。</a:t>
            </a:r>
          </a:p>
        </p:txBody>
      </p:sp>
    </p:spTree>
    <p:extLst>
      <p:ext uri="{BB962C8B-B14F-4D97-AF65-F5344CB8AC3E}">
        <p14:creationId xmlns:p14="http://schemas.microsoft.com/office/powerpoint/2010/main" val="10281575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41889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字典（dictionary）是包含若干“键:值”元素的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无序可变序列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，字典中的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每个元素包含用冒号分隔开的“键”和“值”两部分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，表示一种映射或对应关系，也称关联数组。定义字典时，每个元素的“键”和“值”之间用冒号分隔，不同元素之间用逗号分隔，所有的元素放在一对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大括号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“｛｝”中。</a:t>
            </a:r>
          </a:p>
          <a:p>
            <a:pPr fontAlgn="auto">
              <a:lnSpc>
                <a:spcPct val="15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       字典中元素的“键”可以是Python中任意不可变数据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，例如整数、实数、复数、字符串、元组等类型等可哈希数据，但不能使用列表、集合、字典或其他可变类型作为字典的“键”。另外，</a:t>
            </a: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字典中的“键”不允许重复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，而“值”是可以重复的。</a:t>
            </a:r>
          </a:p>
        </p:txBody>
      </p:sp>
    </p:spTree>
    <p:extLst>
      <p:ext uri="{BB962C8B-B14F-4D97-AF65-F5344CB8AC3E}">
        <p14:creationId xmlns:p14="http://schemas.microsoft.com/office/powerpoint/2010/main" val="213820194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函数的基本应用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1980029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函数的调用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FD84136F-F574-443F-9D32-7098B0C0C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59632" y="1270891"/>
            <a:ext cx="1661032" cy="40011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zh-CN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6A6EC649-B016-4FA8-8307-9D3BA08E29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671001"/>
            <a:ext cx="8195965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有33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个保留字，其中一个是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，该保留字用于定义一种特殊的函数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匿名函数，又称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9263"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匿名函数并非没有名字，而是将函数名作为函数结果返回，如下：</a:t>
            </a:r>
          </a:p>
          <a:p>
            <a:pPr marL="0" lvl="2" indent="449263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 = lambda 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参数列表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&gt;: 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sz="16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9263">
              <a:lnSpc>
                <a:spcPct val="150000"/>
              </a:lnSpc>
              <a:defRPr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lambda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函数与正常函数一样，等价于下面形式：</a:t>
            </a:r>
          </a:p>
          <a:p>
            <a:pPr marL="0" lvl="2" indent="449263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def 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函数名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&gt;(&lt;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参数列表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&gt;):</a:t>
            </a:r>
          </a:p>
          <a:p>
            <a:pPr marL="0" lvl="2" indent="449263">
              <a:lnSpc>
                <a:spcPct val="150000"/>
              </a:lnSpc>
              <a:defRPr/>
            </a:pP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return &lt;</a:t>
            </a:r>
            <a:r>
              <a:rPr lang="zh-CN" altLang="en-US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表达式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6F0AAD3-D30E-4E9E-866F-36E457DE792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4572000" y="3714927"/>
          <a:ext cx="4439841" cy="1270000"/>
        </p:xfrm>
        <a:graphic>
          <a:graphicData uri="http://schemas.openxmlformats.org/drawingml/2006/table">
            <a:tbl>
              <a:tblPr firstRow="1" firstCol="1" bandRow="1"/>
              <a:tblGrid>
                <a:gridCol w="443984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&gt;&gt;&gt;f = lambda x, y : x + y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&gt;&gt;&gt;type(f)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&lt;class 'function'&gt;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&gt;&gt;&gt;f(10, 12)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22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5096026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字典的创建和删除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⑴使用赋值运算符“=”将一个字典赋值给一个变量即可创建一个字典。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 = {'server': 'db.diveintopython3.org', 'database': 'mysql’}</a:t>
            </a: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endParaRPr lang="en-US" altLang="zh-CN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⑵使用内置类dict以不同形式创建字典。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x = dict()                               #空字典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type(x)                                  #查看对象类型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&lt;class 'dict’&gt;</a:t>
            </a:r>
            <a:endParaRPr lang="en-US" altLang="zh-CN" sz="20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000" dirty="0">
              <a:solidFill>
                <a:srgbClr val="00B0F0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419841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字典的创建和删除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x = {}                                   #空字典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keys = ['a', 'b', 'c', 'd']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values = [1, 2, 3, 4]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华文细黑" panose="02010600040101010101" pitchFamily="2" charset="-122"/>
                <a:ea typeface="华文细黑" panose="02010600040101010101" pitchFamily="2" charset="-122"/>
                <a:cs typeface="+mn-cs"/>
              </a:rPr>
              <a:t>&gt;&gt;&gt; dictionary = dict(zip(keys, values))       #根据已有数据创建字典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4118017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字典元素的访问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字典中的每个元素表示一种映射关系或对应关系，根据提供的“键”作为下标就可以访问对应的“值”，如果字典中不存在这个“键”会抛出异常。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 = {'age': 39, 'score': [98, 97], 'name': ‘</a:t>
            </a:r>
            <a:r>
              <a:rPr lang="en-US" altLang="zh-CN" sz="2000" dirty="0" err="1">
                <a:latin typeface="华文细黑" panose="02010600040101010101" pitchFamily="2" charset="-122"/>
                <a:ea typeface="华文细黑" panose="02010600040101010101" pitchFamily="2" charset="-122"/>
              </a:rPr>
              <a:t>zhang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', 'sex': 'male'}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aDict[‘age’]                    #指定的“键”存在，返回对应的“值”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39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aDict[‘address’]             #指定的“键”不存在，抛出异常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FF000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KeyError: 'address'</a:t>
            </a:r>
          </a:p>
          <a:p>
            <a:pPr marL="0" marR="0" lvl="0" indent="0" algn="l" defTabSz="914400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263390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字典元素的访问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lnSpc>
                <a:spcPct val="100000"/>
              </a:lnSpc>
              <a:spcBef>
                <a:spcPts val="0"/>
              </a:spcBef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        字典对象提供了一个get()方法用来返回指定“键”对应的“值”，并且允许指定该键不存在时返回特定的“值”。例如：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aDict.get('age')                    #如果字典中存在该“键”则返回对应的“值”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39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</a:rPr>
              <a:t>&gt;&gt;&gt; aDict.get('address', 'Not Exists.') #指定的“键”不存在时返回指定的默认值</a:t>
            </a:r>
          </a:p>
          <a:p>
            <a:pPr marL="0" indent="0" fontAlgn="auto">
              <a:lnSpc>
                <a:spcPct val="100000"/>
              </a:lnSpc>
              <a:spcBef>
                <a:spcPts val="0"/>
              </a:spcBef>
              <a:buNone/>
            </a:pPr>
            <a:r>
              <a:rPr lang="zh-CN" altLang="en-US" sz="2000" dirty="0">
                <a:solidFill>
                  <a:srgbClr val="00B0F0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'Not Exists.'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91792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238010"/>
            <a:ext cx="7391400" cy="42267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4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字典元素的访问</a:t>
            </a:r>
            <a:endParaRPr lang="en-US" altLang="zh-CN" sz="2400" b="0" dirty="0"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BFD8ED6-62C4-4622-B92D-6A624EF58662}"/>
              </a:ext>
            </a:extLst>
          </p:cNvPr>
          <p:cNvSpPr/>
          <p:nvPr/>
        </p:nvSpPr>
        <p:spPr>
          <a:xfrm>
            <a:off x="323528" y="757029"/>
            <a:ext cx="8496944" cy="41395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</a:pPr>
            <a:r>
              <a:rPr lang="zh-CN" altLang="en-GB" sz="2000" b="1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    问题解决：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首先生成包含1000个随机字符的字符串，然后统计每个字符的出现次数。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import string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import random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x =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string.ascii_letters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+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string.digits</a:t>
            </a:r>
            <a:r>
              <a:rPr lang="en-US" altLang="en-GB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+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string.punctuation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y = [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random.choice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(x) for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i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in range(1000)]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z = ''.join(y)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d =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dict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()                  </a:t>
            </a:r>
            <a:r>
              <a:rPr lang="en-US" altLang="en-GB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#</a:t>
            </a:r>
            <a:r>
              <a:rPr lang="zh-CN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使用字典保存每个字符出现次数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&gt;&gt;&gt; for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in z:</a:t>
            </a:r>
            <a:endParaRPr lang="en-GB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defTabSz="914400">
              <a:lnSpc>
                <a:spcPct val="100000"/>
              </a:lnSpc>
              <a:spcBef>
                <a:spcPts val="200"/>
              </a:spcBef>
              <a:buSzPct val="90000"/>
              <a:buFont typeface="Wingdings" panose="05000000000000000000" pitchFamily="2" charset="2"/>
              <a:buNone/>
            </a:pP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    d[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] = 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d.get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(</a:t>
            </a:r>
            <a:r>
              <a:rPr lang="en-GB" altLang="en-US" sz="2000" dirty="0" err="1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ch</a:t>
            </a:r>
            <a:r>
              <a:rPr lang="en-GB" altLang="en-US" sz="2000" dirty="0">
                <a:latin typeface="华文细黑" panose="02010600040101010101" pitchFamily="2" charset="-122"/>
                <a:ea typeface="华文细黑" panose="02010600040101010101" pitchFamily="2" charset="-122"/>
                <a:sym typeface="+mn-ea"/>
              </a:rPr>
              <a:t>, 0) + 1</a:t>
            </a:r>
            <a:endParaRPr lang="zh-CN" altLang="en-US" sz="2000" dirty="0">
              <a:latin typeface="华文细黑" panose="02010600040101010101" pitchFamily="2" charset="-122"/>
              <a:ea typeface="华文细黑" panose="02010600040101010101" pitchFamily="2" charset="-122"/>
            </a:endParaRPr>
          </a:p>
          <a:p>
            <a:pPr lvl="0" fontAlgn="auto">
              <a:spcBef>
                <a:spcPts val="0"/>
              </a:spcBef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华文细黑" panose="02010600040101010101" pitchFamily="2" charset="-122"/>
              <a:ea typeface="华文细黑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254073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2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E3994906-4C6B-427D-B7D2-BCD6FAB7B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915566"/>
            <a:ext cx="83529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449263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集合类型与数学中集合的概念一致，即包含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个或多个数据项的无序组合。集合中元素不可重复，元素类型只能是固定数据类型，例如：整数、浮点数、字符串、元组等，列表、字典和集合类型本身都是可变数据类型，不能作为集合的元素出现。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7E2A5875-E338-4016-83AF-EDB6EF4E9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63" y="2139702"/>
            <a:ext cx="8229600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35718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由于集合是无序组合，它没有索引和位置的概念，不能分片，集合中元素可以动态增加或删除。集合用大括号（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{}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）表示，可以用赋值语句生成一个集合。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996CA6F-39E7-4DBB-AF90-B27CF7FE4CC6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2609600" y="3394666"/>
          <a:ext cx="4048125" cy="1508760"/>
        </p:xfrm>
        <a:graphic>
          <a:graphicData uri="http://schemas.openxmlformats.org/drawingml/2006/table">
            <a:tbl>
              <a:tblPr firstRow="1" firstCol="1" bandRow="1"/>
              <a:tblGrid>
                <a:gridCol w="404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08760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 = {425, "BIT", (10, "CS"), 424}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{424, 425, (10, 'CS'), 'BIT'}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&gt;&gt;&gt;T = {425, "BIT", (10, "CS"), 424, 425, "BIT"}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&gt;&gt;&gt;T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{424, 425, (10, 'CS'), 'BIT'}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15424"/>
      </p:ext>
    </p:extLst>
  </p:cSld>
  <p:clrMapOvr>
    <a:masterClrMapping/>
  </p:clrMapOvr>
  <p:transition spd="slow">
    <p:wipe dir="d"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2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集合的建立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939C42C-942D-4EFD-A6C9-FBF060EC1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85888"/>
            <a:ext cx="813690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35718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由于集合元素是无序的，集合的打印效果与定义顺序可以不一致。由于集合元素独一无二，使用集合类型能够过滤掉重复元素。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set(x)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函数可以用于生成集合。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28F7EF4-8A33-44B1-90A8-97785446382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475656" y="2571750"/>
          <a:ext cx="6021314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60213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891779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&gt;&gt;&gt;W = set(‘apple’)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{'e', 'p', 'a', 'l'}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&gt;&gt;&gt;V = set(("cat", "dog", "tiger", "human"))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{'cat', 'human', 'dog', 'tiger'}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709698"/>
      </p:ext>
    </p:extLst>
  </p:cSld>
  <p:clrMapOvr>
    <a:masterClrMapping/>
  </p:clrMapOvr>
  <p:transition spd="slow">
    <p:wipe dir="d"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2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集合的运算</a:t>
            </a:r>
            <a:endParaRPr lang="en-US" altLang="zh-CN" sz="1800" dirty="0"/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3647DC5-835D-47B1-9125-0EED0D0E3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905023"/>
            <a:ext cx="2600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集合类型有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个操作符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44A7B8A4-E3CE-4057-B4E2-8BBB2EE0C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0925490"/>
              </p:ext>
            </p:extLst>
          </p:nvPr>
        </p:nvGraphicFramePr>
        <p:xfrm>
          <a:off x="435406" y="1347614"/>
          <a:ext cx="7705227" cy="2978351"/>
        </p:xfrm>
        <a:graphic>
          <a:graphicData uri="http://schemas.openxmlformats.org/drawingml/2006/table">
            <a:tbl>
              <a:tblPr/>
              <a:tblGrid>
                <a:gridCol w="2856277">
                  <a:extLst>
                    <a:ext uri="{9D8B030D-6E8A-4147-A177-3AD203B41FA5}">
                      <a16:colId xmlns:a16="http://schemas.microsoft.com/office/drawing/2014/main" val="3792243067"/>
                    </a:ext>
                  </a:extLst>
                </a:gridCol>
                <a:gridCol w="4848950">
                  <a:extLst>
                    <a:ext uri="{9D8B030D-6E8A-4147-A177-3AD203B41FA5}">
                      <a16:colId xmlns:a16="http://schemas.microsoft.com/office/drawing/2014/main" val="1119965852"/>
                    </a:ext>
                  </a:extLst>
                </a:gridCol>
              </a:tblGrid>
              <a:tr h="4509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操作符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488229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– T 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S.difference(T)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返回一个新集合，包括在集合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中但不在集合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538583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S-=T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S.difference_update(T)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中但不在集合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2406499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&amp; 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S.intersection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返回一个新集合，包括同时在集合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1421192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S&amp;=T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S.intersection_update(T)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，包括同时在集合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中的元素。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0612458"/>
                  </a:ext>
                </a:extLst>
              </a:tr>
              <a:tr h="223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S^T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s.symmetric_difference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中元素，但不包括同时在其中的元素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6049483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S=^T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s.symmetric_difference_update(T)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中元素，但不包括同时在其中的元素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288761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S|T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S.union(T)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577720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S=|T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3577439"/>
                  </a:ext>
                </a:extLst>
              </a:tr>
              <a:tr h="418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S&lt;=T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S.issubset(T)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相同或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的子集，返回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，可以用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S&lt;T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的真子集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93680"/>
                  </a:ext>
                </a:extLst>
              </a:tr>
              <a:tr h="418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S&gt;=T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S.issuperset(T)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相同或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的超集，返回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，可以用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S&gt;T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是否是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的真超集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6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716270"/>
      </p:ext>
    </p:extLst>
  </p:cSld>
  <p:clrMapOvr>
    <a:masterClrMapping/>
  </p:clrMapOvr>
  <p:transition spd="slow">
    <p:wipe dir="d"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集合的运算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9EE8CB54-F196-44C3-BA2D-D821557F4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10878"/>
            <a:ext cx="813690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357188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上述操作符表达了集合类型的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4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种基本操作，交集（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）、并集（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|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）、差集（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）、补集（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^</a:t>
            </a: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），操作逻辑与数学定义相同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716F26-B9AA-4BFE-B153-EBFBFBA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2418160"/>
            <a:ext cx="5058594" cy="219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069201"/>
      </p:ext>
    </p:extLst>
  </p:cSld>
  <p:clrMapOvr>
    <a:masterClrMapping/>
  </p:clrMapOvr>
  <p:transition spd="slow">
    <p:wipe dir="d"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集合的函数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5B93534B-CA0A-4B5A-BD85-468FC171B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139" y="905761"/>
            <a:ext cx="3523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集合类型有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</a:t>
            </a:r>
            <a:r>
              <a: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个操作函数或方法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D494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592FCE4F-2C37-411D-8EC2-E2354CC24067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79612" y="1305752"/>
          <a:ext cx="6984776" cy="3520440"/>
        </p:xfrm>
        <a:graphic>
          <a:graphicData uri="http://schemas.openxmlformats.org/drawingml/2006/table">
            <a:tbl>
              <a:tblPr/>
              <a:tblGrid>
                <a:gridCol w="1852421">
                  <a:extLst>
                    <a:ext uri="{9D8B030D-6E8A-4147-A177-3AD203B41FA5}">
                      <a16:colId xmlns:a16="http://schemas.microsoft.com/office/drawing/2014/main" val="4194179464"/>
                    </a:ext>
                  </a:extLst>
                </a:gridCol>
                <a:gridCol w="5132355">
                  <a:extLst>
                    <a:ext uri="{9D8B030D-6E8A-4147-A177-3AD203B41FA5}">
                      <a16:colId xmlns:a16="http://schemas.microsoft.com/office/drawing/2014/main" val="414253523"/>
                    </a:ext>
                  </a:extLst>
                </a:gridCol>
              </a:tblGrid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函数或方法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225728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S.add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(x)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如果数据项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中，将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增加到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3005914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S.clear()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移除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中所有数据项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0938076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S.copy()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的一个拷贝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983413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S.pop()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随机返回集合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中的一个元素，如果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为空，产生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KeyError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异常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4255882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S.discard(x)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中，移除该元素；如果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不在，不报错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3111141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S.remove(x)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中，移除该元素；不在产生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KeyError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异常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677722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S.isdisjoint(T)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没有相同元素，返回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2130188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len(S)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元素个数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284581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18094733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not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482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452839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4134465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可选参数和可变数量参数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99FE1B27-C5FE-4FEC-B0AB-6851BC0BB5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1" y="1287565"/>
            <a:ext cx="4680520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在定义函数时，有些参数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存在默认值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AD775F10-CEBE-4CE3-995B-11EF147A184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043608" y="1778294"/>
          <a:ext cx="3888432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38884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038028"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dup(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str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, times = 2):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print(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str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*times)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&gt;&gt;&gt;dup("knock~")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knock~knock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~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&gt;&gt;&gt;dup("knock~",4)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knock~knock~knock~knock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~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6" marR="5143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6" name="矩形 1">
            <a:extLst>
              <a:ext uri="{FF2B5EF4-FFF2-40B4-BE49-F238E27FC236}">
                <a16:creationId xmlns:a16="http://schemas.microsoft.com/office/drawing/2014/main" id="{08EFE842-F674-4B70-95B5-33F5853F65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136456"/>
            <a:ext cx="482453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在函数定义时，可以设计可变数量参数，通过参数前增加星号（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*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）实现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47BA137-A7B4-41CF-AEF4-F8C05CEF7F60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724128" y="3114013"/>
          <a:ext cx="2836614" cy="1706880"/>
        </p:xfrm>
        <a:graphic>
          <a:graphicData uri="http://schemas.openxmlformats.org/drawingml/2006/table">
            <a:tbl>
              <a:tblPr firstRow="1" firstCol="1" bandRow="1"/>
              <a:tblGrid>
                <a:gridCol w="283661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524000">
                <a:tc>
                  <a:txBody>
                    <a:bodyPr/>
                    <a:lstStyle/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(a, *b):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print(type(b))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for n in b: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     a += n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return a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(1,2,3,4,5)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&lt;class 'tuple'&gt;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15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220008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2800" b="0" dirty="0">
                <a:latin typeface="华文新魏" panose="02010800040101010101" pitchFamily="2" charset="-122"/>
                <a:ea typeface="华文新魏" panose="02010800040101010101" pitchFamily="2" charset="-122"/>
              </a:rPr>
              <a:t>集合的运算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D860B177-1B3A-4EA3-9949-29229409D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32034"/>
            <a:ext cx="8229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269875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集合类型主要用于三个场景：成员关系测试、元素去重和删除数据项，例子如下。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1C4E2F27-B0AB-4E03-9376-36FB6FA1CDF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374081" y="1957151"/>
          <a:ext cx="6474519" cy="1778000"/>
        </p:xfrm>
        <a:graphic>
          <a:graphicData uri="http://schemas.openxmlformats.org/drawingml/2006/table">
            <a:tbl>
              <a:tblPr/>
              <a:tblGrid>
                <a:gridCol w="6474519">
                  <a:extLst>
                    <a:ext uri="{9D8B030D-6E8A-4147-A177-3AD203B41FA5}">
                      <a16:colId xmlns:a16="http://schemas.microsoft.com/office/drawing/2014/main" val="257895328"/>
                    </a:ext>
                  </a:extLst>
                </a:gridCol>
              </a:tblGrid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&gt;&gt;&gt;"BIT" in {"PYTHON", "BIT", 123, "GOOD"}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成员关系测试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True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("PYTHON", "BIT", 123, "GOOD", 123)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元素去重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&gt;&gt;&gt;set(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{123, 'GOOD', 'BIT', 'PYTHON'}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newtup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tuple(set(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)–{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'PYTHON'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}) # 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去重同时删除数据项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('GOOD', 123, 'BIT')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33834696"/>
                  </a:ext>
                </a:extLst>
              </a:tr>
            </a:tbl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50BD17F0-32DC-4499-9226-6D474F9DD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998603"/>
            <a:ext cx="8192400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357188" algn="just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1D494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集合类型与其他类型最大的不同在于它不包含重复元素，因此，当需要对一维数据进行去重或进行数据重复处理时，一般通过集合来完成。</a:t>
            </a:r>
          </a:p>
        </p:txBody>
      </p:sp>
    </p:spTree>
    <p:extLst>
      <p:ext uri="{BB962C8B-B14F-4D97-AF65-F5344CB8AC3E}">
        <p14:creationId xmlns:p14="http://schemas.microsoft.com/office/powerpoint/2010/main" val="3244852327"/>
      </p:ext>
    </p:extLst>
  </p:cSld>
  <p:clrMapOvr>
    <a:masterClrMapping/>
  </p:clrMapOvr>
  <p:transition spd="slow">
    <p:wipe dir="d"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14550" y="2800350"/>
            <a:ext cx="4800600" cy="51435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www.themegallery.com</a:t>
            </a: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914650" y="3257550"/>
            <a:ext cx="3543300" cy="4572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4050" b="1" kern="10" dirty="0" err="1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ThankYou</a:t>
            </a:r>
            <a:r>
              <a:rPr lang="en-US" altLang="zh-CN" sz="405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zh-CN" altLang="en-US" sz="405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white">
          <a:xfrm>
            <a:off x="2286000" y="3886200"/>
            <a:ext cx="53149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Clr>
                <a:schemeClr val="tx1"/>
              </a:buCl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500" dirty="0">
                <a:ea typeface="宋体" panose="02010600030101010101" pitchFamily="2" charset="-122"/>
              </a:rPr>
              <a:t>www.hfut.edu.cn</a:t>
            </a:r>
          </a:p>
        </p:txBody>
      </p:sp>
    </p:spTree>
    <p:extLst>
      <p:ext uri="{BB962C8B-B14F-4D97-AF65-F5344CB8AC3E}">
        <p14:creationId xmlns:p14="http://schemas.microsoft.com/office/powerpoint/2010/main" val="82548237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函数的参数传递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91783F-C038-4AEA-9C52-2F5F69610DD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771550"/>
            <a:ext cx="3775393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参数的位置和名称传递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0F9054D6-7006-4F1F-B674-16872D934F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542" y="1203598"/>
            <a:ext cx="8204929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提供了按照形参名称输入实参的方式，调用如下：</a:t>
            </a: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result =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func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(x2=4, y2=5, z2=6, x1=1, y1=2, z1=3)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由于调用函数时指定了参数名称，所以参数之间的顺序可以任意调整。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613CA8BB-A7F6-462D-AD39-8AF4B5051A5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560" y="2585165"/>
            <a:ext cx="2339102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函数的返回值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B9926AC-80BC-48B3-A2B8-D5465A0160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130420"/>
            <a:ext cx="5256584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return语句用来退出函数并将程序返回到函数被调用的位置继续执行。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return语句同时可以将0个、1个或多个函数运算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的结果返回给函数被调用处的变量，例如。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D54C177D-217E-4206-9581-B2B04921C601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6117297" y="3304902"/>
          <a:ext cx="2754436" cy="1270000"/>
        </p:xfrm>
        <a:graphic>
          <a:graphicData uri="http://schemas.openxmlformats.org/drawingml/2006/table">
            <a:tbl>
              <a:tblPr firstRow="1" firstCol="1" bandRow="1"/>
              <a:tblGrid>
                <a:gridCol w="27544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(a, b):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return a*b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func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("knock~", 2)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&gt;&gt;&gt;print(s)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knock~knock</a:t>
                      </a: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~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8" marR="51438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60240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/>
      <p:bldP spid="6" grpId="0"/>
    </p:bldLst>
  </p:timing>
</p:sld>
</file>

<file path=ppt/theme/theme1.xml><?xml version="1.0" encoding="utf-8"?>
<a:theme xmlns:a="http://schemas.openxmlformats.org/drawingml/2006/main" name="计算机网络导论">
  <a:themeElements>
    <a:clrScheme name="Office 主题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计算机网络导论" id="{9B6757F1-39F4-4CAD-A453-7C86058A60BC}" vid="{AF05E7AE-231F-4B09-9E2E-3493E49854C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46918</TotalTime>
  <Pages>242</Pages>
  <Words>9989</Words>
  <Application>Microsoft Office PowerPoint</Application>
  <PresentationFormat>全屏显示(16:9)</PresentationFormat>
  <Paragraphs>1196</Paragraphs>
  <Slides>81</Slides>
  <Notes>36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81</vt:i4>
      </vt:variant>
    </vt:vector>
  </HeadingPairs>
  <TitlesOfParts>
    <vt:vector size="103" baseType="lpstr">
      <vt:lpstr>Aharoni</vt:lpstr>
      <vt:lpstr>仿宋</vt:lpstr>
      <vt:lpstr>黑体</vt:lpstr>
      <vt:lpstr>华文行楷</vt:lpstr>
      <vt:lpstr>华文琥珀</vt:lpstr>
      <vt:lpstr>华文楷体</vt:lpstr>
      <vt:lpstr>华文隶书</vt:lpstr>
      <vt:lpstr>华文细黑</vt:lpstr>
      <vt:lpstr>华文新魏</vt:lpstr>
      <vt:lpstr>楷体</vt:lpstr>
      <vt:lpstr>宋体</vt:lpstr>
      <vt:lpstr>微软雅黑</vt:lpstr>
      <vt:lpstr>Arial</vt:lpstr>
      <vt:lpstr>Calibri</vt:lpstr>
      <vt:lpstr>Courier New</vt:lpstr>
      <vt:lpstr>Palatino Linotype</vt:lpstr>
      <vt:lpstr>Times New Roman</vt:lpstr>
      <vt:lpstr>Verdana</vt:lpstr>
      <vt:lpstr>Wingdings</vt:lpstr>
      <vt:lpstr>计算机网络导论</vt:lpstr>
      <vt:lpstr>Equation.3</vt:lpstr>
      <vt:lpstr>Equation.DSMT4</vt:lpstr>
      <vt:lpstr>Python玩转大数据</vt:lpstr>
      <vt:lpstr>函数的基本应用</vt:lpstr>
      <vt:lpstr>函数的基本应用</vt:lpstr>
      <vt:lpstr>函数的基本应用</vt:lpstr>
      <vt:lpstr>函数的基本应用</vt:lpstr>
      <vt:lpstr>函数的基本应用</vt:lpstr>
      <vt:lpstr>函数的基本应用</vt:lpstr>
      <vt:lpstr>函数的参数传递</vt:lpstr>
      <vt:lpstr>函数的参数传递</vt:lpstr>
      <vt:lpstr>函数的参数传递</vt:lpstr>
      <vt:lpstr>函数的参数传递</vt:lpstr>
      <vt:lpstr>函数的参数传递</vt:lpstr>
      <vt:lpstr>函数的参数传递</vt:lpstr>
      <vt:lpstr>函数的参数传递</vt:lpstr>
      <vt:lpstr>函数的参数传递</vt:lpstr>
      <vt:lpstr>函数的参数传递</vt:lpstr>
      <vt:lpstr>datetime库的使用</vt:lpstr>
      <vt:lpstr>datetime库的使用</vt:lpstr>
      <vt:lpstr>datetime库的使用</vt:lpstr>
      <vt:lpstr>datetime库的使用</vt:lpstr>
      <vt:lpstr>datetime库的使用</vt:lpstr>
      <vt:lpstr>datetime库的使用</vt:lpstr>
      <vt:lpstr>datetime库的使用</vt:lpstr>
      <vt:lpstr>datetime库的使用</vt:lpstr>
      <vt:lpstr>datetime库的使用</vt:lpstr>
      <vt:lpstr>七段数码管绘制</vt:lpstr>
      <vt:lpstr>七段数码管绘制</vt:lpstr>
      <vt:lpstr>七段数码管绘制</vt:lpstr>
      <vt:lpstr>七段数码管绘制</vt:lpstr>
      <vt:lpstr>七段数码管绘制</vt:lpstr>
      <vt:lpstr>代码的复用和模块化设计</vt:lpstr>
      <vt:lpstr>代码的复用和模块化设计</vt:lpstr>
      <vt:lpstr>函数的递归</vt:lpstr>
      <vt:lpstr>函数的递归</vt:lpstr>
      <vt:lpstr>函数的递归</vt:lpstr>
      <vt:lpstr>函数的递归</vt:lpstr>
      <vt:lpstr>科赫曲线</vt:lpstr>
      <vt:lpstr>科赫曲线</vt:lpstr>
      <vt:lpstr>科赫曲线</vt:lpstr>
      <vt:lpstr>科赫曲线</vt:lpstr>
      <vt:lpstr>Python内置函数</vt:lpstr>
      <vt:lpstr>组合数据类型——序列</vt:lpstr>
      <vt:lpstr>列表list——特点</vt:lpstr>
      <vt:lpstr>列表list——形式</vt:lpstr>
      <vt:lpstr>列表list——创建与删除</vt:lpstr>
      <vt:lpstr>列表list——创建与删除</vt:lpstr>
      <vt:lpstr>列表list——元素访问</vt:lpstr>
      <vt:lpstr>列表list——对象的常用方法</vt:lpstr>
      <vt:lpstr>列表list——对象的常用方法</vt:lpstr>
      <vt:lpstr>列表list——常用方法解析</vt:lpstr>
      <vt:lpstr>列表list——常用方法解析</vt:lpstr>
      <vt:lpstr>列表list——常用方法解析</vt:lpstr>
      <vt:lpstr>列表list——常用方法解析</vt:lpstr>
      <vt:lpstr>列表list——常用方法解析</vt:lpstr>
      <vt:lpstr>列表list——运算符+</vt:lpstr>
      <vt:lpstr>列表list——运算符*</vt:lpstr>
      <vt:lpstr>列表list——运算符in</vt:lpstr>
      <vt:lpstr>列表list——内置函数应用</vt:lpstr>
      <vt:lpstr>列表list——内置函数应用</vt:lpstr>
      <vt:lpstr>列表list——内置函数应用</vt:lpstr>
      <vt:lpstr>列表推导式语法与应用案例</vt:lpstr>
      <vt:lpstr>列表推导式语法与应用案例</vt:lpstr>
      <vt:lpstr>列表推导式语法与应用案例</vt:lpstr>
      <vt:lpstr>元组tuple</vt:lpstr>
      <vt:lpstr>元组tuple——创建及访问</vt:lpstr>
      <vt:lpstr>元组tuple——创建及访问</vt:lpstr>
      <vt:lpstr>列表和元组的异同</vt:lpstr>
      <vt:lpstr>列表和元组的异同</vt:lpstr>
      <vt:lpstr>字典</vt:lpstr>
      <vt:lpstr>字典的创建和删除</vt:lpstr>
      <vt:lpstr>字典的创建和删除</vt:lpstr>
      <vt:lpstr>字典元素的访问</vt:lpstr>
      <vt:lpstr>字典元素的访问</vt:lpstr>
      <vt:lpstr>字典元素的访问</vt:lpstr>
      <vt:lpstr>集合类型</vt:lpstr>
      <vt:lpstr>集合的建立</vt:lpstr>
      <vt:lpstr>集合的运算</vt:lpstr>
      <vt:lpstr>集合的运算</vt:lpstr>
      <vt:lpstr>集合的函数</vt:lpstr>
      <vt:lpstr>集合的运算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计算机文化基础</dc:title>
  <dc:subject>第4版</dc:subject>
  <dc:creator>同济大学计算机基础教研室</dc:creator>
  <cp:lastModifiedBy>Xuan</cp:lastModifiedBy>
  <cp:revision>1298</cp:revision>
  <cp:lastPrinted>1999-01-27T10:46:04Z</cp:lastPrinted>
  <dcterms:created xsi:type="dcterms:W3CDTF">1996-12-01T19:28:20Z</dcterms:created>
  <dcterms:modified xsi:type="dcterms:W3CDTF">2018-03-26T07:20:55Z</dcterms:modified>
</cp:coreProperties>
</file>